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</p:sldMasterIdLst>
  <p:notesMasterIdLst>
    <p:notesMasterId r:id="rId36"/>
  </p:notesMasterIdLst>
  <p:handoutMasterIdLst>
    <p:handoutMasterId r:id="rId37"/>
  </p:handoutMasterIdLst>
  <p:sldIdLst>
    <p:sldId id="257" r:id="rId3"/>
    <p:sldId id="306" r:id="rId4"/>
    <p:sldId id="269" r:id="rId5"/>
    <p:sldId id="270" r:id="rId6"/>
    <p:sldId id="393" r:id="rId7"/>
    <p:sldId id="289" r:id="rId8"/>
    <p:sldId id="332" r:id="rId9"/>
    <p:sldId id="309" r:id="rId10"/>
    <p:sldId id="395" r:id="rId11"/>
    <p:sldId id="366" r:id="rId12"/>
    <p:sldId id="387" r:id="rId13"/>
    <p:sldId id="392" r:id="rId14"/>
    <p:sldId id="367" r:id="rId15"/>
    <p:sldId id="383" r:id="rId16"/>
    <p:sldId id="380" r:id="rId17"/>
    <p:sldId id="370" r:id="rId18"/>
    <p:sldId id="371" r:id="rId19"/>
    <p:sldId id="372" r:id="rId20"/>
    <p:sldId id="373" r:id="rId21"/>
    <p:sldId id="375" r:id="rId22"/>
    <p:sldId id="376" r:id="rId23"/>
    <p:sldId id="377" r:id="rId24"/>
    <p:sldId id="324" r:id="rId25"/>
    <p:sldId id="361" r:id="rId26"/>
    <p:sldId id="384" r:id="rId27"/>
    <p:sldId id="327" r:id="rId28"/>
    <p:sldId id="331" r:id="rId29"/>
    <p:sldId id="381" r:id="rId30"/>
    <p:sldId id="330" r:id="rId31"/>
    <p:sldId id="329" r:id="rId32"/>
    <p:sldId id="307" r:id="rId33"/>
    <p:sldId id="389" r:id="rId34"/>
    <p:sldId id="394" r:id="rId3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45F9FD-8DC8-F54D-BF07-330558D3ACCF}">
          <p14:sldIdLst>
            <p14:sldId id="257"/>
            <p14:sldId id="306"/>
            <p14:sldId id="269"/>
            <p14:sldId id="270"/>
            <p14:sldId id="393"/>
            <p14:sldId id="289"/>
            <p14:sldId id="332"/>
            <p14:sldId id="309"/>
            <p14:sldId id="395"/>
            <p14:sldId id="366"/>
          </p14:sldIdLst>
        </p14:section>
        <p14:section name="Design (10min)" id="{036B7BE0-04EB-784E-9033-9D28EBFA520E}">
          <p14:sldIdLst>
            <p14:sldId id="387"/>
            <p14:sldId id="392"/>
            <p14:sldId id="367"/>
            <p14:sldId id="383"/>
            <p14:sldId id="380"/>
            <p14:sldId id="370"/>
            <p14:sldId id="371"/>
            <p14:sldId id="372"/>
            <p14:sldId id="373"/>
            <p14:sldId id="375"/>
            <p14:sldId id="376"/>
            <p14:sldId id="377"/>
            <p14:sldId id="324"/>
            <p14:sldId id="361"/>
            <p14:sldId id="384"/>
            <p14:sldId id="327"/>
            <p14:sldId id="331"/>
            <p14:sldId id="381"/>
            <p14:sldId id="330"/>
            <p14:sldId id="329"/>
            <p14:sldId id="307"/>
            <p14:sldId id="389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44406" autoAdjust="0"/>
  </p:normalViewPr>
  <p:slideViewPr>
    <p:cSldViewPr snapToGrid="0" snapToObjects="1">
      <p:cViewPr>
        <p:scale>
          <a:sx n="50" d="100"/>
          <a:sy n="50" d="100"/>
        </p:scale>
        <p:origin x="1816" y="200"/>
      </p:cViewPr>
      <p:guideLst/>
    </p:cSldViewPr>
  </p:slideViewPr>
  <p:notesTextViewPr>
    <p:cViewPr>
      <p:scale>
        <a:sx n="170" d="100"/>
        <a:sy n="1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58" Type="http://schemas.microsoft.com/office/2015/10/relationships/revisionInfo" Target="revisionInfo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yuanjieli/Dropbox/Research/cap-mobility/MobiCom17-talk/Raw%20materials/user-study-figu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yuanjieli/Dropbox/Research/cap-mobility/MobiCom17-talk/Raw%20materials/user-study-figur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yuanjieli/Dropbox/Research/cap-mobility/MobiCom17-talk/Raw%20materials/evalu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yuanjieli/Dropbox/Research/cap-mobility/MobiCom17-talk/Raw%20materials/evaluation-5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Users/yuanjieli/Dropbox/Research/cap-mobility/MobiCom17-talk/Raw%20materials/evaluation-ap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file://localhost/Users/yuanjieli/Dropbox/Research/cap-mobility/MobiCom17-talk/Raw%20materials/evaluation-ap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'[user-study-figure.xlsx]Sheet1'!$B$1</c:f>
              <c:strCache>
                <c:ptCount val="1"/>
                <c:pt idx="0">
                  <c:v>Static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'[user-study-figure.xlsx]Sheet1'!$A$2:$A$5</c:f>
              <c:strCache>
                <c:ptCount val="4"/>
                <c:pt idx="0">
                  <c:v>AT&amp;T</c:v>
                </c:pt>
                <c:pt idx="1">
                  <c:v>T-Mobile</c:v>
                </c:pt>
                <c:pt idx="2">
                  <c:v>Verizon</c:v>
                </c:pt>
                <c:pt idx="3">
                  <c:v>Sprint</c:v>
                </c:pt>
              </c:strCache>
            </c:strRef>
          </c:cat>
          <c:val>
            <c:numRef>
              <c:f>'[user-study-figure.xlsx]Sheet1'!$B$2:$B$5</c:f>
              <c:numCache>
                <c:formatCode>General</c:formatCode>
                <c:ptCount val="4"/>
                <c:pt idx="0">
                  <c:v>193.9</c:v>
                </c:pt>
                <c:pt idx="1">
                  <c:v>161.0</c:v>
                </c:pt>
                <c:pt idx="2">
                  <c:v>166.7</c:v>
                </c:pt>
                <c:pt idx="3">
                  <c:v>145.1</c:v>
                </c:pt>
              </c:numCache>
            </c:numRef>
          </c:val>
        </c:ser>
        <c:ser>
          <c:idx val="1"/>
          <c:order val="1"/>
          <c:tx>
            <c:strRef>
              <c:f>'[user-study-figure.xlsx]Sheet1'!$C$1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'[user-study-figure.xlsx]Sheet1'!$A$2:$A$5</c:f>
              <c:strCache>
                <c:ptCount val="4"/>
                <c:pt idx="0">
                  <c:v>AT&amp;T</c:v>
                </c:pt>
                <c:pt idx="1">
                  <c:v>T-Mobile</c:v>
                </c:pt>
                <c:pt idx="2">
                  <c:v>Verizon</c:v>
                </c:pt>
                <c:pt idx="3">
                  <c:v>Sprint</c:v>
                </c:pt>
              </c:strCache>
            </c:strRef>
          </c:cat>
          <c:val>
            <c:numRef>
              <c:f>'[user-study-figure.xlsx]Sheet1'!$C$2:$C$5</c:f>
              <c:numCache>
                <c:formatCode>General</c:formatCode>
                <c:ptCount val="4"/>
                <c:pt idx="0">
                  <c:v>809.2</c:v>
                </c:pt>
                <c:pt idx="1">
                  <c:v>918.6</c:v>
                </c:pt>
                <c:pt idx="2">
                  <c:v>883.8</c:v>
                </c:pt>
                <c:pt idx="3">
                  <c:v>398.1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3638752"/>
        <c:axId val="-2143635376"/>
      </c:barChart>
      <c:catAx>
        <c:axId val="-214363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43635376"/>
        <c:crosses val="autoZero"/>
        <c:auto val="1"/>
        <c:lblAlgn val="ctr"/>
        <c:lblOffset val="100"/>
        <c:noMultiLvlLbl val="0"/>
      </c:catAx>
      <c:valAx>
        <c:axId val="-214363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Latency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43638752"/>
        <c:crosses val="autoZero"/>
        <c:crossBetween val="between"/>
        <c:minorUnit val="20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'[user-study-figure.xlsx]Sheet2'!$B$1</c:f>
              <c:strCache>
                <c:ptCount val="1"/>
                <c:pt idx="0">
                  <c:v>w/o Failure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'[user-study-figure.xlsx]Sheet2'!$A$2:$A$5</c:f>
              <c:strCache>
                <c:ptCount val="4"/>
                <c:pt idx="0">
                  <c:v>AT&amp;T</c:v>
                </c:pt>
                <c:pt idx="1">
                  <c:v>T-Mobile</c:v>
                </c:pt>
                <c:pt idx="2">
                  <c:v>Verizon</c:v>
                </c:pt>
                <c:pt idx="3">
                  <c:v>Sprint</c:v>
                </c:pt>
              </c:strCache>
            </c:strRef>
          </c:cat>
          <c:val>
            <c:numRef>
              <c:f>'[user-study-figure.xlsx]Sheet2'!$B$2:$B$5</c:f>
              <c:numCache>
                <c:formatCode>General</c:formatCode>
                <c:ptCount val="4"/>
                <c:pt idx="0">
                  <c:v>809.2</c:v>
                </c:pt>
                <c:pt idx="1">
                  <c:v>918.6</c:v>
                </c:pt>
                <c:pt idx="2">
                  <c:v>883.8</c:v>
                </c:pt>
                <c:pt idx="3">
                  <c:v>398.1</c:v>
                </c:pt>
              </c:numCache>
            </c:numRef>
          </c:val>
        </c:ser>
        <c:ser>
          <c:idx val="1"/>
          <c:order val="1"/>
          <c:tx>
            <c:strRef>
              <c:f>'[user-study-figure.xlsx]Sheet2'!$C$1</c:f>
              <c:strCache>
                <c:ptCount val="1"/>
                <c:pt idx="0">
                  <c:v>w/ Failure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'[user-study-figure.xlsx]Sheet2'!$A$2:$A$5</c:f>
              <c:strCache>
                <c:ptCount val="4"/>
                <c:pt idx="0">
                  <c:v>AT&amp;T</c:v>
                </c:pt>
                <c:pt idx="1">
                  <c:v>T-Mobile</c:v>
                </c:pt>
                <c:pt idx="2">
                  <c:v>Verizon</c:v>
                </c:pt>
                <c:pt idx="3">
                  <c:v>Sprint</c:v>
                </c:pt>
              </c:strCache>
            </c:strRef>
          </c:cat>
          <c:val>
            <c:numRef>
              <c:f>'[user-study-figure.xlsx]Sheet2'!$C$2:$C$5</c:f>
              <c:numCache>
                <c:formatCode>General</c:formatCode>
                <c:ptCount val="4"/>
                <c:pt idx="0">
                  <c:v>6420.0</c:v>
                </c:pt>
                <c:pt idx="1">
                  <c:v>3186.1</c:v>
                </c:pt>
                <c:pt idx="2">
                  <c:v>1732.0</c:v>
                </c:pt>
                <c:pt idx="3">
                  <c:v>1005.8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2629824"/>
        <c:axId val="-2142626464"/>
      </c:barChart>
      <c:catAx>
        <c:axId val="-214262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42626464"/>
        <c:crosses val="autoZero"/>
        <c:auto val="1"/>
        <c:lblAlgn val="ctr"/>
        <c:lblOffset val="100"/>
        <c:noMultiLvlLbl val="0"/>
      </c:catAx>
      <c:valAx>
        <c:axId val="-2142626464"/>
        <c:scaling>
          <c:orientation val="minMax"/>
          <c:max val="60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 sz="2000" b="0" i="0" baseline="0">
                    <a:effectLst/>
                  </a:rPr>
                  <a:t>Latency (ms)</a:t>
                </a:r>
                <a:endParaRPr lang="en-US" sz="20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42629824"/>
        <c:crosses val="autoZero"/>
        <c:crossBetween val="between"/>
        <c:majorUnit val="200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'[evaluation.xlsx]no failure'!$B$1</c:f>
              <c:strCache>
                <c:ptCount val="1"/>
                <c:pt idx="0">
                  <c:v>DPCM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'[evaluation.xlsx]no failure'!$A$2:$A$3</c:f>
              <c:strCache>
                <c:ptCount val="2"/>
                <c:pt idx="0">
                  <c:v>Static</c:v>
                </c:pt>
                <c:pt idx="1">
                  <c:v>Mobile</c:v>
                </c:pt>
              </c:strCache>
            </c:strRef>
          </c:cat>
          <c:val>
            <c:numRef>
              <c:f>'[evaluation.xlsx]no failure'!$B$2:$B$3</c:f>
              <c:numCache>
                <c:formatCode>General</c:formatCode>
                <c:ptCount val="2"/>
                <c:pt idx="0">
                  <c:v>80.0</c:v>
                </c:pt>
                <c:pt idx="1">
                  <c:v>166.2</c:v>
                </c:pt>
              </c:numCache>
            </c:numRef>
          </c:val>
        </c:ser>
        <c:ser>
          <c:idx val="1"/>
          <c:order val="1"/>
          <c:tx>
            <c:strRef>
              <c:f>'[evaluation.xlsx]no failure'!$C$1</c:f>
              <c:strCache>
                <c:ptCount val="1"/>
                <c:pt idx="0">
                  <c:v>4G LTE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'[evaluation.xlsx]no failure'!$A$2:$A$3</c:f>
              <c:strCache>
                <c:ptCount val="2"/>
                <c:pt idx="0">
                  <c:v>Static</c:v>
                </c:pt>
                <c:pt idx="1">
                  <c:v>Mobile</c:v>
                </c:pt>
              </c:strCache>
            </c:strRef>
          </c:cat>
          <c:val>
            <c:numRef>
              <c:f>'[evaluation.xlsx]no failure'!$C$2:$C$3</c:f>
              <c:numCache>
                <c:formatCode>General</c:formatCode>
                <c:ptCount val="2"/>
                <c:pt idx="0">
                  <c:v>168.7</c:v>
                </c:pt>
                <c:pt idx="1">
                  <c:v>901.6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5630512"/>
        <c:axId val="-2125604944"/>
      </c:barChart>
      <c:catAx>
        <c:axId val="-212563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5604944"/>
        <c:crosses val="autoZero"/>
        <c:auto val="1"/>
        <c:lblAlgn val="ctr"/>
        <c:lblOffset val="100"/>
        <c:noMultiLvlLbl val="0"/>
      </c:catAx>
      <c:valAx>
        <c:axId val="-212560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Latency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5630512"/>
        <c:crosses val="autoZero"/>
        <c:crossBetween val="between"/>
        <c:majorUnit val="25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'[evaluation-5g.xlsx]no failure'!$B$1</c:f>
              <c:strCache>
                <c:ptCount val="1"/>
                <c:pt idx="0">
                  <c:v>DPCM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'[evaluation-5g.xlsx]no failure'!$A$2:$A$3</c:f>
              <c:strCache>
                <c:ptCount val="2"/>
                <c:pt idx="0">
                  <c:v>Static</c:v>
                </c:pt>
                <c:pt idx="1">
                  <c:v>Mobile</c:v>
                </c:pt>
              </c:strCache>
            </c:strRef>
          </c:cat>
          <c:val>
            <c:numRef>
              <c:f>'[evaluation-5g.xlsx]no failure'!$B$2:$B$3</c:f>
              <c:numCache>
                <c:formatCode>General</c:formatCode>
                <c:ptCount val="2"/>
                <c:pt idx="0">
                  <c:v>6.27</c:v>
                </c:pt>
                <c:pt idx="1">
                  <c:v>9.24</c:v>
                </c:pt>
              </c:numCache>
            </c:numRef>
          </c:val>
        </c:ser>
        <c:ser>
          <c:idx val="1"/>
          <c:order val="1"/>
          <c:tx>
            <c:strRef>
              <c:f>'[evaluation-5g.xlsx]no failure'!$C$1</c:f>
              <c:strCache>
                <c:ptCount val="1"/>
                <c:pt idx="0">
                  <c:v>5G (projection)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'[evaluation-5g.xlsx]no failure'!$A$2:$A$3</c:f>
              <c:strCache>
                <c:ptCount val="2"/>
                <c:pt idx="0">
                  <c:v>Static</c:v>
                </c:pt>
                <c:pt idx="1">
                  <c:v>Mobile</c:v>
                </c:pt>
              </c:strCache>
            </c:strRef>
          </c:cat>
          <c:val>
            <c:numRef>
              <c:f>'[evaluation-5g.xlsx]no failure'!$C$2:$C$3</c:f>
              <c:numCache>
                <c:formatCode>General</c:formatCode>
                <c:ptCount val="2"/>
                <c:pt idx="0">
                  <c:v>89.6615</c:v>
                </c:pt>
                <c:pt idx="1">
                  <c:v>901.6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6033536"/>
        <c:axId val="-2126030224"/>
      </c:barChart>
      <c:catAx>
        <c:axId val="-212603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030224"/>
        <c:crosses val="autoZero"/>
        <c:auto val="1"/>
        <c:lblAlgn val="ctr"/>
        <c:lblOffset val="100"/>
        <c:noMultiLvlLbl val="0"/>
      </c:catAx>
      <c:valAx>
        <c:axId val="-212603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Latency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033536"/>
        <c:crosses val="autoZero"/>
        <c:crossBetween val="between"/>
        <c:majorUnit val="25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'[evaluation-app.xlsx]no failure'!$B$1</c:f>
              <c:strCache>
                <c:ptCount val="1"/>
                <c:pt idx="0">
                  <c:v>DPCM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'[evaluation-app.xlsx]no failure'!$A$2:$A$3</c:f>
              <c:strCache>
                <c:ptCount val="2"/>
                <c:pt idx="0">
                  <c:v>Youtube buffering</c:v>
                </c:pt>
                <c:pt idx="1">
                  <c:v>Web loading </c:v>
                </c:pt>
              </c:strCache>
            </c:strRef>
          </c:cat>
          <c:val>
            <c:numRef>
              <c:f>'[evaluation-app.xlsx]no failure'!$B$2:$B$3</c:f>
              <c:numCache>
                <c:formatCode>General</c:formatCode>
                <c:ptCount val="2"/>
                <c:pt idx="0">
                  <c:v>5.7</c:v>
                </c:pt>
                <c:pt idx="1">
                  <c:v>0.7</c:v>
                </c:pt>
              </c:numCache>
            </c:numRef>
          </c:val>
        </c:ser>
        <c:ser>
          <c:idx val="1"/>
          <c:order val="1"/>
          <c:tx>
            <c:strRef>
              <c:f>'[evaluation-app.xlsx]no failure'!$C$1</c:f>
              <c:strCache>
                <c:ptCount val="1"/>
                <c:pt idx="0">
                  <c:v>4G LTE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'[evaluation-app.xlsx]no failure'!$A$2:$A$3</c:f>
              <c:strCache>
                <c:ptCount val="2"/>
                <c:pt idx="0">
                  <c:v>Youtube buffering</c:v>
                </c:pt>
                <c:pt idx="1">
                  <c:v>Web loading </c:v>
                </c:pt>
              </c:strCache>
            </c:strRef>
          </c:cat>
          <c:val>
            <c:numRef>
              <c:f>'[evaluation-app.xlsx]no failure'!$C$2:$C$3</c:f>
              <c:numCache>
                <c:formatCode>General</c:formatCode>
                <c:ptCount val="2"/>
                <c:pt idx="0">
                  <c:v>9.8</c:v>
                </c:pt>
                <c:pt idx="1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6155360"/>
        <c:axId val="-2126158720"/>
      </c:barChart>
      <c:catAx>
        <c:axId val="-212615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158720"/>
        <c:crosses val="autoZero"/>
        <c:auto val="1"/>
        <c:lblAlgn val="ctr"/>
        <c:lblOffset val="100"/>
        <c:noMultiLvlLbl val="0"/>
      </c:catAx>
      <c:valAx>
        <c:axId val="-212615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Latency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15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'[evaluation-app.xlsx]failure'!$B$1</c:f>
              <c:strCache>
                <c:ptCount val="1"/>
                <c:pt idx="0">
                  <c:v>DPCM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'[evaluation-app.xlsx]failure'!$A$2:$A$3</c:f>
              <c:strCache>
                <c:ptCount val="2"/>
                <c:pt idx="0">
                  <c:v>Youtube buffering</c:v>
                </c:pt>
                <c:pt idx="1">
                  <c:v>Web loading</c:v>
                </c:pt>
              </c:strCache>
            </c:strRef>
          </c:cat>
          <c:val>
            <c:numRef>
              <c:f>'[evaluation-app.xlsx]failure'!$B$2:$B$3</c:f>
              <c:numCache>
                <c:formatCode>General</c:formatCode>
                <c:ptCount val="2"/>
                <c:pt idx="0">
                  <c:v>5.7</c:v>
                </c:pt>
                <c:pt idx="1">
                  <c:v>0.7</c:v>
                </c:pt>
              </c:numCache>
            </c:numRef>
          </c:val>
        </c:ser>
        <c:ser>
          <c:idx val="1"/>
          <c:order val="1"/>
          <c:tx>
            <c:strRef>
              <c:f>'[evaluation-app.xlsx]failure'!$C$1</c:f>
              <c:strCache>
                <c:ptCount val="1"/>
                <c:pt idx="0">
                  <c:v>4G LTE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'[evaluation-app.xlsx]failure'!$A$2:$A$3</c:f>
              <c:strCache>
                <c:ptCount val="2"/>
                <c:pt idx="0">
                  <c:v>Youtube buffering</c:v>
                </c:pt>
                <c:pt idx="1">
                  <c:v>Web loading</c:v>
                </c:pt>
              </c:strCache>
            </c:strRef>
          </c:cat>
          <c:val>
            <c:numRef>
              <c:f>'[evaluation-app.xlsx]failure'!$C$2:$C$3</c:f>
              <c:numCache>
                <c:formatCode>General</c:formatCode>
                <c:ptCount val="2"/>
                <c:pt idx="0">
                  <c:v>12.3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6194480"/>
        <c:axId val="-2126197840"/>
      </c:barChart>
      <c:catAx>
        <c:axId val="-212619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197840"/>
        <c:crosses val="autoZero"/>
        <c:auto val="1"/>
        <c:lblAlgn val="ctr"/>
        <c:lblOffset val="100"/>
        <c:noMultiLvlLbl val="0"/>
      </c:catAx>
      <c:valAx>
        <c:axId val="-212619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r>
                  <a:rPr lang="en-US"/>
                  <a:t>Latency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endParaRPr lang="en-US"/>
          </a:p>
        </c:txPr>
        <c:crossAx val="-212619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8B78C-A8BE-8041-89C8-89E3A79A7E6D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46A7-4E25-5A43-A553-CFBF9B6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9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BB447-19C9-7947-97D7-096C69707479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5DDC2-2A05-5C4C-BE54-48892E9C5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B7D0-1BDE-FF42-810C-E3E793CC31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0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61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81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4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4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10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0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9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2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42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23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94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53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7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1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0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27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Thanks. I am happy to take questions.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09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33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8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8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8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31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5DDC2-2A05-5C4C-BE54-48892E9C50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2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9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5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38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2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0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269"/>
            <a:ext cx="10515600" cy="1325563"/>
          </a:xfrm>
        </p:spPr>
        <p:txBody>
          <a:bodyPr/>
          <a:lstStyle>
            <a:lvl1pPr algn="ctr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94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85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9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2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8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8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235C-4D77-DE46-B4DB-D054122DB5B8}" type="datetimeFigureOut">
              <a:rPr lang="en-US" smtClean="0"/>
              <a:t>11/20/17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C2B7-ADD8-4C49-B617-19CE5F02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1" Type="http://schemas.openxmlformats.org/officeDocument/2006/relationships/image" Target="../media/image18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microsoft.com/office/2007/relationships/hdphoto" Target="../media/hdphoto1.wdp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tiff"/><Relationship Id="rId8" Type="http://schemas.openxmlformats.org/officeDocument/2006/relationships/image" Target="../media/image6.png"/><Relationship Id="rId9" Type="http://schemas.openxmlformats.org/officeDocument/2006/relationships/image" Target="../media/image9.gif"/><Relationship Id="rId10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6.png"/><Relationship Id="rId5" Type="http://schemas.openxmlformats.org/officeDocument/2006/relationships/image" Target="../media/image9.gi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tiff"/><Relationship Id="rId10" Type="http://schemas.openxmlformats.org/officeDocument/2006/relationships/image" Target="../media/image15.png"/><Relationship Id="rId11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15.png"/><Relationship Id="rId8" Type="http://schemas.openxmlformats.org/officeDocument/2006/relationships/image" Target="../media/image6.png"/><Relationship Id="rId9" Type="http://schemas.openxmlformats.org/officeDocument/2006/relationships/image" Target="../media/image9.gi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tiff"/><Relationship Id="rId7" Type="http://schemas.openxmlformats.org/officeDocument/2006/relationships/image" Target="../media/image6.png"/><Relationship Id="rId8" Type="http://schemas.openxmlformats.org/officeDocument/2006/relationships/image" Target="../media/image9.gif"/><Relationship Id="rId9" Type="http://schemas.openxmlformats.org/officeDocument/2006/relationships/image" Target="../media/image17.emf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" y="502276"/>
            <a:ext cx="11301413" cy="3007687"/>
          </a:xfrm>
        </p:spPr>
        <p:txBody>
          <a:bodyPr>
            <a:normAutofit fontScale="90000"/>
          </a:bodyPr>
          <a:lstStyle/>
          <a:p>
            <a:r>
              <a:rPr lang="en-US" altLang="zh-CN" sz="8000" b="1" dirty="0">
                <a:solidFill>
                  <a:schemeClr val="accent5"/>
                </a:solidFill>
                <a:latin typeface="Helvetica" charset="0"/>
                <a:ea typeface="Helvetica" charset="0"/>
                <a:cs typeface="Helvetica" charset="0"/>
              </a:rPr>
              <a:t>DPCM</a:t>
            </a:r>
            <a:r>
              <a:rPr lang="en-US" altLang="zh-CN" sz="48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altLang="zh-CN" sz="4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Control-Plane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Perspective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on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Reducing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Data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Access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Latency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in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Mobile</a:t>
            </a:r>
            <a:r>
              <a:rPr lang="zh-CN" altLang="en-US" sz="49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4900" dirty="0">
                <a:latin typeface="Helvetica" charset="0"/>
                <a:ea typeface="Helvetica" charset="0"/>
                <a:cs typeface="Helvetica" charset="0"/>
              </a:rPr>
              <a:t>Networks</a:t>
            </a:r>
            <a:endParaRPr lang="en-US" sz="4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44901"/>
            <a:ext cx="10668000" cy="1747837"/>
          </a:xfrm>
        </p:spPr>
        <p:txBody>
          <a:bodyPr>
            <a:normAutofit/>
          </a:bodyPr>
          <a:lstStyle/>
          <a:p>
            <a:endParaRPr lang="en-US" altLang="zh-CN" sz="1200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altLang="zh-CN" sz="3200" b="1" dirty="0" err="1" smtClean="0">
                <a:latin typeface="Helvetica" charset="0"/>
                <a:ea typeface="Helvetica" charset="0"/>
                <a:cs typeface="Helvetica" charset="0"/>
              </a:rPr>
              <a:t>Yuanjie</a:t>
            </a:r>
            <a:r>
              <a:rPr lang="zh-CN" altLang="en-US" sz="32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200" b="1" dirty="0">
                <a:latin typeface="Helvetica" charset="0"/>
                <a:ea typeface="Helvetica" charset="0"/>
                <a:cs typeface="Helvetica" charset="0"/>
              </a:rPr>
              <a:t>Li</a:t>
            </a:r>
            <a:r>
              <a:rPr lang="en-US" altLang="zh-CN" sz="32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32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200" dirty="0" err="1">
                <a:latin typeface="Helvetica" charset="0"/>
                <a:ea typeface="Helvetica" charset="0"/>
                <a:cs typeface="Helvetica" charset="0"/>
              </a:rPr>
              <a:t>Zengwen</a:t>
            </a:r>
            <a:r>
              <a:rPr lang="zh-CN" alt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200" dirty="0">
                <a:latin typeface="Helvetica" charset="0"/>
                <a:ea typeface="Helvetica" charset="0"/>
                <a:cs typeface="Helvetica" charset="0"/>
              </a:rPr>
              <a:t>Yuan</a:t>
            </a:r>
            <a:r>
              <a:rPr lang="en-US" altLang="zh-CN" sz="32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32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200" dirty="0" err="1">
                <a:latin typeface="Helvetica" charset="0"/>
                <a:ea typeface="Helvetica" charset="0"/>
                <a:cs typeface="Helvetica" charset="0"/>
              </a:rPr>
              <a:t>Chunyi</a:t>
            </a:r>
            <a:r>
              <a:rPr lang="zh-CN" alt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3200" dirty="0" smtClean="0">
                <a:latin typeface="Helvetica" charset="0"/>
                <a:ea typeface="Helvetica" charset="0"/>
                <a:cs typeface="Helvetica" charset="0"/>
              </a:rPr>
              <a:t>Peng</a:t>
            </a:r>
            <a:r>
              <a:rPr lang="en-US" altLang="zh-CN" sz="3200" baseline="30000" dirty="0" smtClean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altLang="zh-CN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3655" y="-2493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83239" y="-2998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848226"/>
            <a:ext cx="63119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048903" y="3932589"/>
            <a:ext cx="3006607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5048903" y="4278454"/>
            <a:ext cx="1553461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899538" y="4278454"/>
            <a:ext cx="4149365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762411" y="6057706"/>
            <a:ext cx="4875562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UL/DL data services available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/>
          <p:cNvCxnSpPr/>
          <p:nvPr/>
        </p:nvCxnSpPr>
        <p:spPr>
          <a:xfrm>
            <a:off x="897254" y="3161503"/>
            <a:ext cx="4166966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899538" y="3161503"/>
            <a:ext cx="1453146" cy="2806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2336421" y="4876813"/>
            <a:ext cx="2712482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700324" y="5063778"/>
            <a:ext cx="1348579" cy="934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077002" y="5665094"/>
            <a:ext cx="1553461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02327" y="5665094"/>
            <a:ext cx="147520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  <p:sp>
        <p:nvSpPr>
          <p:cNvPr id="88" name="Title 1"/>
          <p:cNvSpPr txBox="1">
            <a:spLocks/>
          </p:cNvSpPr>
          <p:nvPr/>
        </p:nvSpPr>
        <p:spPr>
          <a:xfrm>
            <a:off x="0" y="-376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/>
              <a:t>Sequential </a:t>
            </a:r>
            <a:r>
              <a:rPr lang="en-US" altLang="zh-CN" dirty="0">
                <a:solidFill>
                  <a:sysClr val="windowText" lastClr="000000"/>
                </a:solidFill>
              </a:rPr>
              <a:t>Operation is </a:t>
            </a:r>
            <a:r>
              <a:rPr lang="en-US" altLang="zh-CN" b="1" dirty="0">
                <a:solidFill>
                  <a:srgbClr val="4472C4"/>
                </a:solidFill>
              </a:rPr>
              <a:t>More than Necessary</a:t>
            </a:r>
            <a:endParaRPr lang="en-US" sz="8800" b="1" dirty="0">
              <a:solidFill>
                <a:srgbClr val="4472C4"/>
              </a:solidFill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5255" y="2047662"/>
            <a:ext cx="574419" cy="70789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000288" y="3848359"/>
            <a:ext cx="436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Authentication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104734" y="2708024"/>
            <a:ext cx="361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Radio 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conn.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setup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77408" y="4389298"/>
            <a:ext cx="344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Routing path update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48654" y="5129837"/>
            <a:ext cx="4390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User profile location update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4128325" y="5402364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Parallelizable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procedures are forced to run sequentially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8038581" y="5395895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Failures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block the entire </a:t>
            </a:r>
            <a:r>
              <a:rPr lang="en-US" sz="2800" dirty="0" smtClean="0">
                <a:solidFill>
                  <a:schemeClr val="bg1"/>
                </a:solidFill>
              </a:rPr>
              <a:t>operations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003446" y="3088667"/>
            <a:ext cx="5656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Session state migration</a:t>
            </a:r>
          </a:p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QoS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, billing, security, </a:t>
            </a:r>
            <a:r>
              <a:rPr lang="mr-IN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084" y="3403251"/>
            <a:ext cx="574419" cy="707894"/>
          </a:xfrm>
          <a:prstGeom prst="rect">
            <a:avLst/>
          </a:prstGeom>
        </p:spPr>
      </p:pic>
      <p:sp>
        <p:nvSpPr>
          <p:cNvPr id="95" name="Rounded Rectangle 94"/>
          <p:cNvSpPr/>
          <p:nvPr/>
        </p:nvSpPr>
        <p:spPr>
          <a:xfrm>
            <a:off x="229089" y="5402364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Non-mandatory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procedures block data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1F6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1F6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1F60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14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14F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14F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71D41"/>
                                      </p:to>
                                    </p:animClr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71D4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1" grpId="0"/>
      <p:bldP spid="91" grpId="1"/>
      <p:bldP spid="108" grpId="0" animBg="1"/>
      <p:bldP spid="115" grpId="0" animBg="1"/>
      <p:bldP spid="112" grpId="0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1618589"/>
            <a:ext cx="121919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 smtClean="0"/>
              <a:t>Relax the strict ordering of sequential </a:t>
            </a:r>
            <a:r>
              <a:rPr lang="en-US" altLang="zh-CN" sz="3600" smtClean="0"/>
              <a:t>control-plane actions</a:t>
            </a:r>
            <a:endParaRPr lang="en-US" sz="3600" b="1" dirty="0" smtClean="0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0" y="76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schemeClr val="accent5"/>
                </a:solidFill>
              </a:rPr>
              <a:t>DPCM</a:t>
            </a:r>
            <a:r>
              <a:rPr lang="en-US" altLang="zh-CN" b="1" dirty="0">
                <a:solidFill>
                  <a:schemeClr val="accent5"/>
                </a:solidFill>
              </a:rPr>
              <a:t>:</a:t>
            </a:r>
            <a:r>
              <a:rPr lang="zh-CN" altLang="en-US" b="1" dirty="0">
                <a:solidFill>
                  <a:schemeClr val="accent5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altLang="zh-CN" b="1" dirty="0" smtClean="0"/>
              <a:t>Control-Plane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Acceleration</a:t>
            </a:r>
            <a:r>
              <a:rPr lang="zh-CN" altLang="en-US" b="1" dirty="0" smtClean="0"/>
              <a:t> </a:t>
            </a:r>
            <a:endParaRPr lang="en-US" altLang="zh-CN" b="1" dirty="0" smtClean="0"/>
          </a:p>
          <a:p>
            <a:pPr lvl="0" algn="ctr">
              <a:defRPr/>
            </a:pP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Low-Latency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Access</a:t>
            </a:r>
            <a:r>
              <a:rPr lang="zh-CN" altLang="en-US" dirty="0" smtClean="0"/>
              <a:t> </a:t>
            </a:r>
            <a:endParaRPr lang="en-US" altLang="zh-CN" dirty="0"/>
          </a:p>
        </p:txBody>
      </p:sp>
      <p:sp>
        <p:nvSpPr>
          <p:cNvPr id="93" name="Rounded Rectangle 92"/>
          <p:cNvSpPr/>
          <p:nvPr/>
        </p:nvSpPr>
        <p:spPr>
          <a:xfrm>
            <a:off x="229089" y="5402364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Non-mandatory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procedures block data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128325" y="5400913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Parallelizable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procedures are forced to run sequentially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8038581" y="5395895"/>
            <a:ext cx="3680467" cy="134959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Failures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block the entire </a:t>
            </a:r>
            <a:r>
              <a:rPr lang="en-US" sz="2800" dirty="0" smtClean="0">
                <a:solidFill>
                  <a:schemeClr val="bg1"/>
                </a:solidFill>
              </a:rPr>
              <a:t>operations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29089" y="3819817"/>
            <a:ext cx="3680468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Pipeline </a:t>
            </a:r>
            <a:r>
              <a:rPr lang="en-US" sz="2800" dirty="0" smtClean="0">
                <a:solidFill>
                  <a:schemeClr val="bg1"/>
                </a:solidFill>
              </a:rPr>
              <a:t>control </a:t>
            </a:r>
            <a:r>
              <a:rPr lang="en-US" sz="2800" dirty="0">
                <a:solidFill>
                  <a:schemeClr val="bg1"/>
                </a:solidFill>
              </a:rPr>
              <a:t>procedures </a:t>
            </a:r>
            <a:r>
              <a:rPr lang="en-US" sz="2800" dirty="0" smtClean="0">
                <a:solidFill>
                  <a:schemeClr val="bg1"/>
                </a:solidFill>
              </a:rPr>
              <a:t>with data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4128325" y="3819817"/>
            <a:ext cx="3680467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Parallelize </a:t>
            </a:r>
            <a:r>
              <a:rPr lang="en-US" sz="2800" dirty="0" smtClean="0">
                <a:solidFill>
                  <a:schemeClr val="bg1"/>
                </a:solidFill>
              </a:rPr>
              <a:t>multiple </a:t>
            </a:r>
            <a:r>
              <a:rPr lang="en-US" altLang="zh-CN" sz="2800" dirty="0" smtClean="0">
                <a:solidFill>
                  <a:schemeClr val="bg1"/>
                </a:solidFill>
              </a:rPr>
              <a:t>control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procedures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8038581" y="3819817"/>
            <a:ext cx="3680467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Bypass </a:t>
            </a:r>
            <a:r>
              <a:rPr lang="en-US" sz="2800" dirty="0">
                <a:solidFill>
                  <a:schemeClr val="bg1"/>
                </a:solidFill>
              </a:rPr>
              <a:t>the slow control procedures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2232560"/>
            <a:ext cx="12192000" cy="703964"/>
          </a:xfrm>
          <a:prstGeom prst="roundRect">
            <a:avLst>
              <a:gd name="adj" fmla="val 3932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</a:rPr>
              <a:t>Challenge 1: How to retain the control/data-plane </a:t>
            </a:r>
            <a:r>
              <a:rPr lang="en-US" sz="3600" b="1" dirty="0" smtClean="0">
                <a:solidFill>
                  <a:srgbClr val="FFC000"/>
                </a:solidFill>
              </a:rPr>
              <a:t>correctness? 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3022560"/>
            <a:ext cx="12192000" cy="703964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</a:rPr>
              <a:t>Challenge 2: How to achieve these accelerations </a:t>
            </a:r>
            <a:r>
              <a:rPr lang="en-US" sz="3600" b="1" dirty="0" smtClean="0">
                <a:solidFill>
                  <a:srgbClr val="FFC000"/>
                </a:solidFill>
              </a:rPr>
              <a:t>efficiently?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4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0052 -0.231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0052 -0.2317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5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0052 -0.2317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 animBg="1"/>
      <p:bldP spid="96" grpId="0" animBg="1"/>
      <p:bldP spid="100" grpId="0" animBg="1"/>
      <p:bldP spid="115" grpId="0" animBg="1"/>
      <p:bldP spid="116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1618589"/>
            <a:ext cx="1219199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 smtClean="0"/>
              <a:t>Relax the strict ordering of sequential </a:t>
            </a:r>
            <a:r>
              <a:rPr lang="en-US" altLang="zh-CN" sz="3600" smtClean="0"/>
              <a:t>control-plane actions</a:t>
            </a:r>
            <a:endParaRPr lang="en-US" sz="3600" b="1" dirty="0" smtClean="0"/>
          </a:p>
        </p:txBody>
      </p:sp>
      <p:sp>
        <p:nvSpPr>
          <p:cNvPr id="100" name="Rounded Rectangle 99"/>
          <p:cNvSpPr/>
          <p:nvPr/>
        </p:nvSpPr>
        <p:spPr>
          <a:xfrm>
            <a:off x="229089" y="3819817"/>
            <a:ext cx="3680468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Pipeline </a:t>
            </a:r>
            <a:r>
              <a:rPr lang="en-US" sz="2800" dirty="0" smtClean="0">
                <a:solidFill>
                  <a:schemeClr val="bg1"/>
                </a:solidFill>
              </a:rPr>
              <a:t>control </a:t>
            </a:r>
            <a:r>
              <a:rPr lang="en-US" sz="2800" dirty="0">
                <a:solidFill>
                  <a:schemeClr val="bg1"/>
                </a:solidFill>
              </a:rPr>
              <a:t>procedures </a:t>
            </a:r>
            <a:r>
              <a:rPr lang="en-US" sz="2800" dirty="0" smtClean="0">
                <a:solidFill>
                  <a:schemeClr val="bg1"/>
                </a:solidFill>
              </a:rPr>
              <a:t>with data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4128325" y="3819817"/>
            <a:ext cx="3680467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Parallelize </a:t>
            </a:r>
            <a:r>
              <a:rPr lang="en-US" sz="2800" dirty="0" smtClean="0">
                <a:solidFill>
                  <a:schemeClr val="bg1"/>
                </a:solidFill>
              </a:rPr>
              <a:t>multiple </a:t>
            </a:r>
            <a:r>
              <a:rPr lang="en-US" altLang="zh-CN" sz="2800" dirty="0" smtClean="0">
                <a:solidFill>
                  <a:schemeClr val="bg1"/>
                </a:solidFill>
              </a:rPr>
              <a:t>control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procedures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8038581" y="3819817"/>
            <a:ext cx="3680467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Bypass </a:t>
            </a:r>
            <a:r>
              <a:rPr lang="en-US" sz="2800" dirty="0">
                <a:solidFill>
                  <a:schemeClr val="bg1"/>
                </a:solidFill>
              </a:rPr>
              <a:t>the slow control procedures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2232560"/>
            <a:ext cx="12192000" cy="703964"/>
          </a:xfrm>
          <a:prstGeom prst="roundRect">
            <a:avLst>
              <a:gd name="adj" fmla="val 3932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</a:rPr>
              <a:t>Challenge 1: How to retain the control/data-plane </a:t>
            </a:r>
            <a:r>
              <a:rPr lang="en-US" sz="3600" b="1" dirty="0" smtClean="0">
                <a:solidFill>
                  <a:srgbClr val="FFC000"/>
                </a:solidFill>
              </a:rPr>
              <a:t>correctness? 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3022560"/>
            <a:ext cx="12192000" cy="703964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</a:rPr>
              <a:t>Challenge 2: How to achieve these accelerations </a:t>
            </a:r>
            <a:r>
              <a:rPr lang="en-US" sz="3600" b="1" dirty="0" smtClean="0">
                <a:solidFill>
                  <a:srgbClr val="FFC000"/>
                </a:solidFill>
              </a:rPr>
              <a:t>efficiently?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2222044"/>
            <a:ext cx="12192000" cy="731372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</a:rPr>
              <a:t>Acceleration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as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distributed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state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management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3022560"/>
            <a:ext cx="12192000" cy="703964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</a:rPr>
              <a:t>Utilize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the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control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state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b="1" dirty="0" smtClean="0">
                <a:solidFill>
                  <a:srgbClr val="FFC000"/>
                </a:solidFill>
              </a:rPr>
              <a:t>replicas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on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device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and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network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6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b="1" dirty="0">
                <a:solidFill>
                  <a:schemeClr val="accent5"/>
                </a:solidFill>
              </a:rPr>
              <a:t>DPCM</a:t>
            </a:r>
            <a:r>
              <a:rPr lang="en-US" altLang="zh-CN" b="1" dirty="0">
                <a:solidFill>
                  <a:schemeClr val="accent5"/>
                </a:solidFill>
              </a:rPr>
              <a:t>:</a:t>
            </a:r>
            <a:r>
              <a:rPr lang="zh-CN" altLang="en-US" b="1" dirty="0">
                <a:solidFill>
                  <a:schemeClr val="accent5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altLang="zh-CN" b="1" dirty="0" smtClean="0"/>
              <a:t>Control-Plane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Acceleration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0" algn="ctr">
              <a:defRPr/>
            </a:pP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Low-Latency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Access</a:t>
            </a:r>
            <a:r>
              <a:rPr lang="zh-CN" altLang="en-US" dirty="0" smtClean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0" y="-448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Acceleration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as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Distributed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State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Management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048903" y="3932589"/>
            <a:ext cx="3006607" cy="0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003446" y="3090452"/>
            <a:ext cx="5656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Session state migration</a:t>
            </a: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QoS</a:t>
            </a:r>
            <a:r>
              <a:rPr lang="en-US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, billing, security, </a:t>
            </a:r>
            <a:r>
              <a:rPr lang="mr-IN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4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5048903" y="4278454"/>
            <a:ext cx="1553461" cy="0"/>
          </a:xfrm>
          <a:prstGeom prst="straightConnector1">
            <a:avLst/>
          </a:prstGeom>
          <a:ln w="762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899538" y="4278454"/>
            <a:ext cx="4149365" cy="0"/>
          </a:xfrm>
          <a:prstGeom prst="straightConnector1">
            <a:avLst/>
          </a:prstGeom>
          <a:ln w="76200">
            <a:solidFill>
              <a:schemeClr val="accent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000288" y="3848359"/>
            <a:ext cx="436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rPr>
              <a:t>Authentication</a:t>
            </a:r>
            <a:endParaRPr lang="en-US" sz="2400" dirty="0">
              <a:solidFill>
                <a:schemeClr val="accent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762411" y="6057706"/>
            <a:ext cx="4875562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U</a:t>
            </a:r>
            <a:r>
              <a:rPr lang="en-US" altLang="zh-CN" sz="2800" dirty="0" smtClean="0">
                <a:solidFill>
                  <a:prstClr val="black"/>
                </a:solidFill>
              </a:rPr>
              <a:t>L/DL</a:t>
            </a:r>
            <a:r>
              <a:rPr lang="en-US" sz="2800" dirty="0" smtClean="0">
                <a:solidFill>
                  <a:prstClr val="black"/>
                </a:solidFill>
              </a:rPr>
              <a:t> data services available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/>
          <p:cNvCxnSpPr/>
          <p:nvPr/>
        </p:nvCxnSpPr>
        <p:spPr>
          <a:xfrm>
            <a:off x="897254" y="3161503"/>
            <a:ext cx="4166966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899538" y="3161503"/>
            <a:ext cx="1453146" cy="2806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104734" y="2708024"/>
            <a:ext cx="361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Radio </a:t>
            </a:r>
            <a:r>
              <a:rPr lang="en-US" altLang="zh-CN" sz="2400" b="1" smtClean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conn.</a:t>
            </a:r>
            <a:r>
              <a:rPr lang="en-US" sz="2400" b="1" smtClean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setup</a:t>
            </a:r>
            <a:endParaRPr lang="en-US" sz="2400" dirty="0">
              <a:solidFill>
                <a:schemeClr val="accent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2336421" y="4876813"/>
            <a:ext cx="2712482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003605" y="4389298"/>
            <a:ext cx="339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Routing path update</a:t>
            </a:r>
            <a:endParaRPr lang="en-US" sz="2400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3700324" y="5063778"/>
            <a:ext cx="1348579" cy="9342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003446" y="5129837"/>
            <a:ext cx="548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rPr>
              <a:t>User profile location update</a:t>
            </a:r>
            <a:endParaRPr lang="en-US" sz="2400" dirty="0">
              <a:solidFill>
                <a:srgbClr val="00206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5077002" y="5665094"/>
            <a:ext cx="1553461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02327" y="5665094"/>
            <a:ext cx="1475204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2406078" y="2716471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6581395" y="3457937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4151540" y="3475711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4895297" y="3469787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872071" y="3463862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550301" y="3830616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783269" y="4408974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349799" y="4426748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2094761" y="4420824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3072740" y="4414899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4305894" y="4408974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5515378" y="4421275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6069751" y="5167538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102815" y="3445477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8311094" y="3457778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36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62" grpId="0"/>
      <p:bldP spid="106" grpId="0"/>
      <p:bldP spid="87" grpId="0"/>
      <p:bldP spid="91" grpId="0"/>
      <p:bldP spid="88" grpId="0" animBg="1"/>
      <p:bldP spid="95" grpId="0" animBg="1"/>
      <p:bldP spid="108" grpId="0" animBg="1"/>
      <p:bldP spid="109" grpId="0" animBg="1"/>
      <p:bldP spid="111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762410" y="6057706"/>
            <a:ext cx="4875562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UL/DL</a:t>
            </a:r>
            <a:r>
              <a:rPr lang="en-US" sz="2800" dirty="0" smtClean="0">
                <a:solidFill>
                  <a:prstClr val="black"/>
                </a:solidFill>
              </a:rPr>
              <a:t> data services available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482886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738541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4498764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4616435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4734914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4485436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7478429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3516826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426502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304396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173397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9147769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9057445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8935339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0424748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0184971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0302642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0421121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33614" y="5991586"/>
            <a:ext cx="10343840" cy="53501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Acceleration =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Equivalent, but faster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state operations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733614" y="-1620481"/>
            <a:ext cx="10343840" cy="53501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State-of-the-Art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(4G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LTE):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Globally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Sequential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State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Operations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0" y="-448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Acceleration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as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Distributed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State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Management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84 -1.85185E-6 L -0.00026 0.00023 " pathEditMode="relative" rAng="0" ptsTypes="AA">
                                      <p:cBhvr>
                                        <p:cTn id="13" dur="8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83 0.00023 L -0.00026 0.00023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23" dur="8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27" dur="8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31" dur="8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35" dur="8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39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39 0.00023 L -0.00026 0.00023 " pathEditMode="relative" rAng="0" ptsTypes="AA">
                                      <p:cBhvr>
                                        <p:cTn id="44" dur="8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39 0.00023 L -0.00026 0.00023 " pathEditMode="relative" rAng="0" ptsTypes="AA">
                                      <p:cBhvr>
                                        <p:cTn id="48" dur="8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39 0.00023 L -0.00026 0.00023 " pathEditMode="relative" rAng="0" ptsTypes="AA">
                                      <p:cBhvr>
                                        <p:cTn id="52" dur="8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39 0.00023 L -0.00026 0.00023 " pathEditMode="relative" rAng="0" ptsTypes="AA">
                                      <p:cBhvr>
                                        <p:cTn id="56" dur="8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0.00023 L -0.00026 0.00023 " pathEditMode="relative" rAng="0" ptsTypes="AA">
                                      <p:cBhvr>
                                        <p:cTn id="61" dur="8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0.00023 L -0.00026 0.00023 " pathEditMode="relative" rAng="0" ptsTypes="AA">
                                      <p:cBhvr>
                                        <p:cTn id="65" dur="8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0.00023 L -0.00026 0.00023 " pathEditMode="relative" rAng="0" ptsTypes="AA">
                                      <p:cBhvr>
                                        <p:cTn id="69" dur="8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1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29 0.00023 L -0.00026 0.00023 " pathEditMode="relative" rAng="0" ptsTypes="AA">
                                      <p:cBhvr>
                                        <p:cTn id="73" dur="8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00023 L -0.00026 0.00023 " pathEditMode="relative" rAng="0" ptsTypes="AA">
                                      <p:cBhvr>
                                        <p:cTn id="78" dur="8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600"/>
                            </p:stCondLst>
                            <p:childTnLst>
                              <p:par>
                                <p:cTn id="8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88" grpId="0" animBg="1"/>
      <p:bldP spid="88" grpId="1" animBg="1"/>
      <p:bldP spid="95" grpId="0" animBg="1"/>
      <p:bldP spid="95" grpId="1" animBg="1"/>
      <p:bldP spid="108" grpId="0" animBg="1"/>
      <p:bldP spid="108" grpId="1" animBg="1"/>
      <p:bldP spid="109" grpId="0" animBg="1"/>
      <p:bldP spid="109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9" grpId="0" animBg="1"/>
      <p:bldP spid="119" grpId="1" animBg="1"/>
      <p:bldP spid="119" grpId="2" animBg="1"/>
      <p:bldP spid="120" grpId="0" animBg="1"/>
      <p:bldP spid="121" grpId="0" animBg="1"/>
      <p:bldP spid="122" grpId="0" animBg="1"/>
      <p:bldP spid="123" grpId="0" animBg="1"/>
      <p:bldP spid="124" grpId="0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05" grpId="0" animBg="1"/>
      <p:bldP spid="106" grpId="0" animBg="1"/>
      <p:bldP spid="107" grpId="0" animBg="1"/>
      <p:bldP spid="114" grpId="0" animBg="1"/>
      <p:bldP spid="118" grpId="0" animBg="1"/>
      <p:bldP spid="135" grpId="0" animBg="1"/>
      <p:bldP spid="136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294730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0" y="-3083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Acceleration with State Replicas</a:t>
            </a:r>
            <a:endParaRPr lang="en-US" sz="8800" dirty="0">
              <a:solidFill>
                <a:sysClr val="windowText" lastClr="000000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1620354" y="-1468386"/>
            <a:ext cx="5302633" cy="106713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C000"/>
                </a:solidFill>
              </a:rPr>
              <a:t>LTE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: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Primary copy only (controller)</a:t>
            </a:r>
          </a:p>
          <a:p>
            <a:r>
              <a:rPr lang="en-US" altLang="zh-CN" sz="2800" b="1" dirty="0" smtClean="0">
                <a:solidFill>
                  <a:srgbClr val="FFC000"/>
                </a:solidFill>
              </a:rPr>
              <a:t>DPCM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: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All replicas are utilized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9147769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9057445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8935339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0424748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0184971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0302642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0421121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272901" y="2838343"/>
            <a:ext cx="1242971" cy="3139397"/>
          </a:xfrm>
          <a:prstGeom prst="roundRect">
            <a:avLst>
              <a:gd name="adj" fmla="val 2104"/>
            </a:avLst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7472435" y="3205895"/>
            <a:ext cx="1242971" cy="2701847"/>
          </a:xfrm>
          <a:prstGeom prst="roundRect">
            <a:avLst>
              <a:gd name="adj" fmla="val 2104"/>
            </a:avLst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8856033" y="3205895"/>
            <a:ext cx="1053220" cy="2701847"/>
          </a:xfrm>
          <a:prstGeom prst="roundRect">
            <a:avLst>
              <a:gd name="adj" fmla="val 2104"/>
            </a:avLst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0088081" y="3196858"/>
            <a:ext cx="1283240" cy="2701847"/>
          </a:xfrm>
          <a:prstGeom prst="roundRect">
            <a:avLst>
              <a:gd name="adj" fmla="val 2104"/>
            </a:avLst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5479650" y="5725701"/>
            <a:ext cx="3492306" cy="9514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Network-side replicas: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More than controller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88" name="Rounded Rectangle 87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85436" y="2905835"/>
            <a:ext cx="1131162" cy="2786755"/>
            <a:chOff x="4485436" y="2905835"/>
            <a:chExt cx="1131162" cy="2786755"/>
          </a:xfrm>
        </p:grpSpPr>
        <p:sp>
          <p:nvSpPr>
            <p:cNvPr id="116" name="Rounded Rectangle 115"/>
            <p:cNvSpPr/>
            <p:nvPr/>
          </p:nvSpPr>
          <p:spPr>
            <a:xfrm>
              <a:off x="4828865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738541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4498764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616435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4734914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4485436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9" name="Rounded Rectangle 128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650839" y="3708630"/>
            <a:ext cx="3235756" cy="9514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Device-side replica: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Almost “</a:t>
            </a:r>
            <a:r>
              <a:rPr lang="en-US" sz="2800" b="1" dirty="0" smtClean="0">
                <a:solidFill>
                  <a:srgbClr val="FFC000"/>
                </a:solidFill>
              </a:rPr>
              <a:t>always-on</a:t>
            </a:r>
            <a:r>
              <a:rPr lang="en-US" sz="2800" b="1" dirty="0" smtClean="0">
                <a:solidFill>
                  <a:schemeClr val="bg1"/>
                </a:solidFill>
              </a:rPr>
              <a:t>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9" grpId="0" animBg="1"/>
      <p:bldP spid="140" grpId="0" animBg="1"/>
      <p:bldP spid="141" grpId="0" animBg="1"/>
      <p:bldP spid="142" grpId="0" animBg="1"/>
      <p:bldP spid="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95" name="Rounded Rectangle 94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4472C4"/>
                </a:solidFill>
              </a:rPr>
              <a:t>Bypass</a:t>
            </a:r>
            <a:r>
              <a:rPr lang="en-US" altLang="zh-CN" sz="3200" dirty="0" smtClean="0">
                <a:solidFill>
                  <a:srgbClr val="4472C4"/>
                </a:solidFill>
              </a:rPr>
              <a:t> </a:t>
            </a:r>
            <a:r>
              <a:rPr lang="en-US" altLang="zh-CN" sz="3200" dirty="0" smtClean="0">
                <a:solidFill>
                  <a:sysClr val="windowText" lastClr="000000"/>
                </a:solidFill>
              </a:rPr>
              <a:t>the Slow Control Procedures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4485436" y="2905835"/>
            <a:ext cx="1131162" cy="2786755"/>
            <a:chOff x="4485436" y="2905835"/>
            <a:chExt cx="1131162" cy="2786755"/>
          </a:xfrm>
        </p:grpSpPr>
        <p:sp>
          <p:nvSpPr>
            <p:cNvPr id="114" name="Rounded Rectangle 113"/>
            <p:cNvSpPr/>
            <p:nvPr/>
          </p:nvSpPr>
          <p:spPr>
            <a:xfrm>
              <a:off x="4828865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4738541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498764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4616435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4734914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85436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3263424" y="5790222"/>
            <a:ext cx="5674631" cy="99095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Shorter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side-path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with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device-side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state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replica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0.00023 L -0.00026 0.0002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138" name="Rounded Rectangle 137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686" y="5923105"/>
            <a:ext cx="1587136" cy="780237"/>
            <a:chOff x="172434" y="5769719"/>
            <a:chExt cx="1587136" cy="780237"/>
          </a:xfrm>
        </p:grpSpPr>
        <p:sp>
          <p:nvSpPr>
            <p:cNvPr id="108" name="Rounded Rectangle 107"/>
            <p:cNvSpPr/>
            <p:nvPr/>
          </p:nvSpPr>
          <p:spPr>
            <a:xfrm>
              <a:off x="172434" y="6147181"/>
              <a:ext cx="1587136" cy="4027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prstClr val="black"/>
                  </a:solidFill>
                </a:rPr>
                <a:t>IP</a:t>
              </a:r>
              <a:r>
                <a:rPr lang="zh-CN" alt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2800" dirty="0" smtClean="0">
                  <a:solidFill>
                    <a:prstClr val="black"/>
                  </a:solidFill>
                </a:rPr>
                <a:t>Data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2031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474056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2780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981546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123529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1443961" y="5769719"/>
              <a:ext cx="257125" cy="363380"/>
            </a:xfrm>
            <a:prstGeom prst="roundRect">
              <a:avLst>
                <a:gd name="adj" fmla="val 108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352190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41985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29774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66749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12977481" y="5912623"/>
            <a:ext cx="1587136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IP</a:t>
            </a:r>
            <a:r>
              <a:rPr lang="zh-CN" altLang="en-US" sz="2800" dirty="0" smtClean="0">
                <a:solidFill>
                  <a:prstClr val="black"/>
                </a:solidFill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</a:rPr>
              <a:t>Data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56284" y="5928745"/>
            <a:ext cx="5519331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UL/DL</a:t>
            </a:r>
            <a:r>
              <a:rPr lang="en-US" sz="2800" dirty="0" smtClean="0">
                <a:solidFill>
                  <a:prstClr val="black"/>
                </a:solidFill>
              </a:rPr>
              <a:t> data services available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4472C4"/>
                </a:solidFill>
              </a:rPr>
              <a:t>Pipeline</a:t>
            </a:r>
            <a:r>
              <a:rPr lang="en-US" altLang="zh-CN" sz="3200" dirty="0" smtClean="0">
                <a:solidFill>
                  <a:srgbClr val="4472C4"/>
                </a:solidFill>
              </a:rPr>
              <a:t> </a:t>
            </a:r>
            <a:r>
              <a:rPr lang="en-US" altLang="zh-CN" sz="3200" dirty="0" smtClean="0">
                <a:solidFill>
                  <a:sysClr val="windowText" lastClr="000000"/>
                </a:solidFill>
              </a:rPr>
              <a:t>the Data and Control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4485436" y="2905835"/>
            <a:ext cx="1131162" cy="2786755"/>
            <a:chOff x="4485436" y="2905835"/>
            <a:chExt cx="1131162" cy="2786755"/>
          </a:xfrm>
        </p:grpSpPr>
        <p:sp>
          <p:nvSpPr>
            <p:cNvPr id="148" name="Rounded Rectangle 147"/>
            <p:cNvSpPr/>
            <p:nvPr/>
          </p:nvSpPr>
          <p:spPr>
            <a:xfrm>
              <a:off x="4828865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4738541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4498764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4616435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4734914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4485436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4" name="Rounded Rectangle 153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3263424" y="5834141"/>
            <a:ext cx="5674631" cy="91030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In-band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signaling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installs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states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earlier on the data path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11823 -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44375 L -0.00026 0.0002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217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39676 L -0.00026 0.0002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983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33449 L -0.00026 0.0002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671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20764 L -0.00026 0.0002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0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3519 L -0.00026 0.0002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-0.00023 L 0.23815 -0.0006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44375 L -0.00026 0.0002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3519 L -0.00026 0.0002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21945 L -0.00026 0.00024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097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33449 L -0.00026 0.00023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15 -0.00069 L 1.00456 0.0037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2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1.03581 0.002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9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5" grpId="0" animBg="1"/>
      <p:bldP spid="135" grpId="1" animBg="1"/>
      <p:bldP spid="160" grpId="0" animBg="1"/>
      <p:bldP spid="104" grpId="0" animBg="1"/>
      <p:bldP spid="1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4485436" y="2905835"/>
            <a:ext cx="1131162" cy="2786755"/>
            <a:chOff x="4485436" y="2905835"/>
            <a:chExt cx="1131162" cy="2786755"/>
          </a:xfrm>
        </p:grpSpPr>
        <p:sp>
          <p:nvSpPr>
            <p:cNvPr id="127" name="Rounded Rectangle 126"/>
            <p:cNvSpPr/>
            <p:nvPr/>
          </p:nvSpPr>
          <p:spPr>
            <a:xfrm>
              <a:off x="4828865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4738541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4498764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4616435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4734914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4485436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8" name="Straight Connector 117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105" name="Rounded Rectangle 104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52190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41985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29774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66749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3221583" y="5807207"/>
            <a:ext cx="5700543" cy="5278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Concurrent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operations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via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replicas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482886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738541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498764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616435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734914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4485436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498764" y="2904948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4616792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741109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4821483" y="4378010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4731159" y="5317841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4491382" y="4842283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4609053" y="3898282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4727532" y="3406926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4727532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4609052" y="3882484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4609051" y="3882484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4821483" y="4362212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4488880" y="483238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725167" y="5313160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4725167" y="5313874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4472C4"/>
                </a:solidFill>
              </a:rPr>
              <a:t>Parallelize</a:t>
            </a:r>
            <a:r>
              <a:rPr lang="en-US" altLang="zh-CN" sz="3200" dirty="0" smtClean="0">
                <a:solidFill>
                  <a:srgbClr val="4472C4"/>
                </a:solidFill>
              </a:rPr>
              <a:t> </a:t>
            </a:r>
            <a:r>
              <a:rPr lang="en-US" altLang="zh-CN" sz="3200" dirty="0" smtClean="0">
                <a:solidFill>
                  <a:sysClr val="windowText" lastClr="000000"/>
                </a:solidFill>
              </a:rPr>
              <a:t>the Control Procedures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211020" y="5813227"/>
            <a:ext cx="5727035" cy="939591"/>
          </a:xfrm>
          <a:prstGeom prst="roundRect">
            <a:avLst>
              <a:gd name="adj" fmla="val 121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Concurrent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operations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via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replicas</a:t>
            </a:r>
          </a:p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Mobility Controller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has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the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final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say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6016182" y="2904947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-1.85185E-6 L -0.00026 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1 0.00023 L -0.00026 0.000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04 0.00023 L -0.00026 0.000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0.00231 L -0.00026 0.0002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8 0.00047 L -0.00026 0.00024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52 0.00023 L -0.0002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7 0.00093 L -0.00026 0.0002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 0.00231 L -0.00026 0.0002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11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66 0.00093 L -0.00026 0.00023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6 L -0.00026 0.0002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22252 0.0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22252 0.0002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11237 0.00301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13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1015 0.0011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6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22252 0.0002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11133 -3.33333E-6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34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22135 -0.0002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4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00023 L -0.00026 0.00023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4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95" grpId="0" animBg="1"/>
      <p:bldP spid="165" grpId="0" animBg="1"/>
      <p:bldP spid="1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107" name="Rounded Rectangle 106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482886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738541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498764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616435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4616792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741109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4485436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734914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5255" y="2047662"/>
            <a:ext cx="574419" cy="707894"/>
          </a:xfrm>
          <a:prstGeom prst="rect">
            <a:avLst/>
          </a:prstGeom>
        </p:spPr>
      </p:pic>
      <p:sp>
        <p:nvSpPr>
          <p:cNvPr id="105" name="Rounded Rectangle 104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5965408" y="5358398"/>
            <a:ext cx="5942585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More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information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in the paper: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 smtClean="0">
                <a:solidFill>
                  <a:srgbClr val="FFC000"/>
                </a:solidFill>
              </a:rPr>
              <a:t>External</a:t>
            </a:r>
            <a:r>
              <a:rPr lang="zh-CN" alt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radio failures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800" dirty="0" smtClean="0">
                <a:solidFill>
                  <a:srgbClr val="FFC000"/>
                </a:solidFill>
              </a:rPr>
              <a:t>Internal</a:t>
            </a:r>
            <a:r>
              <a:rPr lang="zh-CN" altLang="en-US" sz="2800" dirty="0" smtClean="0">
                <a:solidFill>
                  <a:srgbClr val="FFC000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control/data-plane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failures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4472C4"/>
                </a:solidFill>
              </a:rPr>
              <a:t>Tolerating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smtClean="0"/>
              <a:t>the Transient Failures</a:t>
            </a:r>
            <a:endParaRPr lang="en-US" sz="3200" dirty="0"/>
          </a:p>
        </p:txBody>
      </p:sp>
      <p:sp>
        <p:nvSpPr>
          <p:cNvPr id="126" name="Rounded Rectangle 125"/>
          <p:cNvSpPr/>
          <p:nvPr/>
        </p:nvSpPr>
        <p:spPr>
          <a:xfrm>
            <a:off x="6018733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>
          <a:xfrm>
            <a:off x="352190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41985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29774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66749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539308" y="5757004"/>
            <a:ext cx="5029076" cy="904733"/>
          </a:xfrm>
          <a:prstGeom prst="roundRect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Replicas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tolerates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failures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and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prevents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control-plane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blocking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-1.85185E-6 L -0.00026 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04 0.00023 L -0.00026 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0.00231 L -0.00026 0.000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8 0.00047 L -0.00026 0.000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52 0.00023 L -0.00026 0.0002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7 0.00093 L -0.00026 0.0002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 0.00231 L -0.0002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66 0.00093 L -0.00026 0.0002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42" grpId="0" animBg="1"/>
      <p:bldP spid="142" grpId="1" animBg="1"/>
      <p:bldP spid="143" grpId="0" animBg="1"/>
      <p:bldP spid="143" grpId="1" animBg="1"/>
      <p:bldP spid="140" grpId="0" animBg="1"/>
      <p:bldP spid="140" grpId="1" animBg="1"/>
      <p:bldP spid="139" grpId="0" animBg="1"/>
      <p:bldP spid="139" grpId="1" animBg="1"/>
      <p:bldP spid="118" grpId="0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04"/>
            <a:ext cx="12192000" cy="1325563"/>
          </a:xfrm>
        </p:spPr>
        <p:txBody>
          <a:bodyPr/>
          <a:lstStyle/>
          <a:p>
            <a:r>
              <a:rPr lang="en-US" altLang="zh-CN" dirty="0" smtClean="0">
                <a:latin typeface="Helvetica Neue" charset="0"/>
                <a:ea typeface="Helvetica Neue" charset="0"/>
                <a:cs typeface="Helvetica Neue" charset="0"/>
              </a:rPr>
              <a:t>We</a:t>
            </a:r>
            <a:r>
              <a:rPr lang="zh-CN" altLang="en-US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dirty="0" smtClean="0">
                <a:latin typeface="Helvetica Neue" charset="0"/>
                <a:ea typeface="Helvetica Neue" charset="0"/>
                <a:cs typeface="Helvetica Neue" charset="0"/>
              </a:rPr>
              <a:t>want</a:t>
            </a:r>
            <a:r>
              <a:rPr lang="zh-CN" altLang="en-US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b="1" dirty="0" smtClean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Always-on,</a:t>
            </a:r>
            <a:r>
              <a:rPr lang="zh-CN" altLang="en-US" b="1" dirty="0" smtClean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b="1" dirty="0" smtClean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Low-Latency</a:t>
            </a:r>
            <a:r>
              <a:rPr lang="zh-CN" altLang="en-US" b="1" dirty="0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dirty="0" smtClean="0">
                <a:latin typeface="Helvetica Neue" charset="0"/>
                <a:ea typeface="Helvetica Neue" charset="0"/>
                <a:cs typeface="Helvetica Neue" charset="0"/>
              </a:rPr>
              <a:t>Network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"/>
          <a:stretch/>
        </p:blipFill>
        <p:spPr>
          <a:xfrm>
            <a:off x="1760130" y="1408485"/>
            <a:ext cx="3807912" cy="2546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04"/>
          <a:stretch/>
        </p:blipFill>
        <p:spPr>
          <a:xfrm>
            <a:off x="6180176" y="4100157"/>
            <a:ext cx="3793347" cy="265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r="7352"/>
          <a:stretch/>
        </p:blipFill>
        <p:spPr>
          <a:xfrm>
            <a:off x="6180176" y="1408484"/>
            <a:ext cx="3793347" cy="2546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6"/>
          <a:stretch/>
        </p:blipFill>
        <p:spPr>
          <a:xfrm flipH="1">
            <a:off x="1760130" y="4100156"/>
            <a:ext cx="3807912" cy="2653978"/>
          </a:xfrm>
          <a:prstGeom prst="rect">
            <a:avLst/>
          </a:prstGeom>
        </p:spPr>
      </p:pic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9A075-DFF4-2045-8324-40BF310EB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113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1769194" y="2905835"/>
            <a:ext cx="2522037" cy="2786755"/>
            <a:chOff x="1769194" y="2905835"/>
            <a:chExt cx="2522037" cy="2786755"/>
          </a:xfrm>
        </p:grpSpPr>
        <p:sp>
          <p:nvSpPr>
            <p:cNvPr id="95" name="Rounded Rectangle 94"/>
            <p:cNvSpPr/>
            <p:nvPr/>
          </p:nvSpPr>
          <p:spPr>
            <a:xfrm>
              <a:off x="1769194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023074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783297" y="4830771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Security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900968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019447" y="3395414"/>
              <a:ext cx="61887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ACL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3516826" y="4366498"/>
              <a:ext cx="430973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IP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3426502" y="5306329"/>
              <a:ext cx="653310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chemeClr val="bg1"/>
                  </a:solidFill>
                </a:rPr>
                <a:t>QoS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304396" y="3886770"/>
              <a:ext cx="886327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Billing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173397" y="2905835"/>
              <a:ext cx="1117834" cy="38626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Location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52190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41985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29774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66749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3945026" y="5770602"/>
            <a:ext cx="5363046" cy="9983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State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conflicts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are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infrequent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1.3%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“writes”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operational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LTEs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7288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dirty="0" smtClean="0"/>
              <a:t>Handling the Concurrent State Conflicts</a:t>
            </a:r>
            <a:endParaRPr lang="en-US" sz="3200" dirty="0"/>
          </a:p>
        </p:txBody>
      </p:sp>
      <p:sp>
        <p:nvSpPr>
          <p:cNvPr id="89" name="Rounded Rectangle 88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5" y="1347508"/>
            <a:ext cx="1012182" cy="957305"/>
          </a:xfrm>
          <a:prstGeom prst="rect">
            <a:avLst/>
          </a:prstGeom>
        </p:spPr>
      </p:pic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26670" y="5306329"/>
            <a:ext cx="1505667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rgbClr val="FFFF00"/>
                </a:solidFill>
              </a:rPr>
              <a:t>Higher</a:t>
            </a:r>
            <a:r>
              <a:rPr lang="zh-CN" altLang="en-US" sz="20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FFFF00"/>
                </a:solidFill>
              </a:rPr>
              <a:t>QoS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686" y="5923105"/>
            <a:ext cx="1587136" cy="780237"/>
            <a:chOff x="172434" y="5769719"/>
            <a:chExt cx="1587136" cy="780237"/>
          </a:xfrm>
        </p:grpSpPr>
        <p:sp>
          <p:nvSpPr>
            <p:cNvPr id="108" name="Rounded Rectangle 107"/>
            <p:cNvSpPr/>
            <p:nvPr/>
          </p:nvSpPr>
          <p:spPr>
            <a:xfrm>
              <a:off x="172434" y="6148751"/>
              <a:ext cx="1587136" cy="4012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prstClr val="black"/>
                  </a:solidFill>
                </a:rPr>
                <a:t>IP</a:t>
              </a:r>
              <a:r>
                <a:rPr lang="zh-CN" alt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2800" dirty="0" smtClean="0">
                  <a:solidFill>
                    <a:prstClr val="black"/>
                  </a:solidFill>
                </a:rPr>
                <a:t>Data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2031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474056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2780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981546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1235291" y="5769719"/>
              <a:ext cx="257125" cy="36338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1443961" y="5769719"/>
              <a:ext cx="257125" cy="363380"/>
            </a:xfrm>
            <a:prstGeom prst="roundRect">
              <a:avLst>
                <a:gd name="adj" fmla="val 108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3420640" y="5763086"/>
            <a:ext cx="6301054" cy="9983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Device-side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Concurrent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update:</a:t>
            </a:r>
          </a:p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Disallowed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,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detection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via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fingerprint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72" y="5923104"/>
            <a:ext cx="472828" cy="619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1" y="5185094"/>
            <a:ext cx="939543" cy="939543"/>
          </a:xfrm>
          <a:prstGeom prst="rect">
            <a:avLst/>
          </a:prstGeom>
        </p:spPr>
      </p:pic>
      <p:sp>
        <p:nvSpPr>
          <p:cNvPr id="105" name="Rounded Rectangular Callout 104"/>
          <p:cNvSpPr/>
          <p:nvPr/>
        </p:nvSpPr>
        <p:spPr>
          <a:xfrm>
            <a:off x="1803810" y="3145341"/>
            <a:ext cx="4674140" cy="877617"/>
          </a:xfrm>
          <a:prstGeom prst="wedgeRoundRectCallout">
            <a:avLst>
              <a:gd name="adj1" fmla="val -33650"/>
              <a:gd name="adj2" fmla="val -9011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Mismatched</a:t>
            </a:r>
            <a:r>
              <a:rPr lang="zh-CN" altLang="en-US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Fingerprint!</a:t>
            </a:r>
            <a:r>
              <a:rPr lang="zh-CN" altLang="en-US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Rollback</a:t>
            </a:r>
            <a:r>
              <a:rPr lang="zh-CN" altLang="en-US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zh-CN" altLang="en-US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4G</a:t>
            </a:r>
            <a:r>
              <a:rPr lang="zh-CN" altLang="en-US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1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LTE</a:t>
            </a:r>
            <a:endParaRPr lang="en-US" sz="2800" b="1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dirty="0" smtClean="0"/>
              <a:t>Handling the Concurrent State Conflicts</a:t>
            </a:r>
            <a:endParaRPr lang="en-US" sz="3200" dirty="0"/>
          </a:p>
        </p:txBody>
      </p:sp>
      <p:sp>
        <p:nvSpPr>
          <p:cNvPr id="95" name="Rounded Rectangle 94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11823 -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11823 -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ounded Rectangle 110"/>
          <p:cNvSpPr/>
          <p:nvPr/>
        </p:nvSpPr>
        <p:spPr>
          <a:xfrm>
            <a:off x="341025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1769194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7872447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7782123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7542346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7660017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7778496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04344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02307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78329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90096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201944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48538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558214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18437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36108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554587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471106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369055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246949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115950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4828865" y="4366498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738541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498764" y="483077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616435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734914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4485436" y="2905835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4498764" y="2904948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4616792" y="3886770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741109" y="5306329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4821483" y="4378010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4731159" y="5317841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4491382" y="4842283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4609053" y="3898282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4727532" y="3406926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4478054" y="2917347"/>
            <a:ext cx="1117834" cy="38626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Location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4727532" y="3395414"/>
            <a:ext cx="618877" cy="3862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ACL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4609052" y="3882484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4609051" y="3882484"/>
            <a:ext cx="886327" cy="3862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Billing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4821483" y="4362212"/>
            <a:ext cx="430973" cy="3862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IP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4488880" y="4832381"/>
            <a:ext cx="1117834" cy="38626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Security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4725167" y="5313160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4725167" y="5313874"/>
            <a:ext cx="653310" cy="38626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bg1"/>
                </a:solidFill>
              </a:rPr>
              <a:t>QoS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420640" y="5763086"/>
            <a:ext cx="6301054" cy="9983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Network-side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Concurrent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update:</a:t>
            </a:r>
          </a:p>
          <a:p>
            <a:pPr algn="ctr"/>
            <a:r>
              <a:rPr lang="en-US" altLang="zh-CN" sz="2800" b="1" dirty="0" smtClean="0">
                <a:solidFill>
                  <a:srgbClr val="FFC000"/>
                </a:solidFill>
              </a:rPr>
              <a:t>Mobility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Controller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has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the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final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say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0" y="-648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 algn="ctr">
              <a:defRPr/>
            </a:pPr>
            <a:r>
              <a:rPr lang="en-US" altLang="zh-CN" dirty="0" smtClean="0"/>
              <a:t>Acceleration with State Replicas: </a:t>
            </a:r>
          </a:p>
          <a:p>
            <a:pPr lvl="0" algn="ctr">
              <a:defRPr/>
            </a:pPr>
            <a:r>
              <a:rPr lang="en-US" altLang="zh-CN" sz="3200" dirty="0" smtClean="0"/>
              <a:t>Handling the Concurrent State Conflicts</a:t>
            </a:r>
            <a:endParaRPr lang="en-US" sz="3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10765199" y="584950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Pipeline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10765199" y="1043500"/>
            <a:ext cx="1294452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Parallelize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10765198" y="126399"/>
            <a:ext cx="1294451" cy="3862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Bypass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4493871" y="1882583"/>
            <a:ext cx="1081237" cy="701133"/>
          </a:xfrm>
          <a:prstGeom prst="roundRect">
            <a:avLst>
              <a:gd name="adj" fmla="val 210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-1.85185E-6 L -0.00026 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1 0.00023 L -0.00026 0.0002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04 0.00023 L -0.00026 0.000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02 0.00231 L -0.00026 0.000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8 0.00047 L -0.00026 0.0002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52 0.00023 L -0.00026 0.0002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7 0.00093 L -0.0002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 0.00231 L -0.00026 0.0002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1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66 0.00093 L -0.00026 0.0002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-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6 L -0.00026 0.0002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3 -0.00185 L -0.00026 0.0002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22252 0.0002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22252 0.0002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11237 0.00301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13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1016 0.00116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13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22252 0.0002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11015 0.0011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22135 -0.0002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9293"/>
          <a:stretch/>
        </p:blipFill>
        <p:spPr>
          <a:xfrm>
            <a:off x="9448800" y="4966444"/>
            <a:ext cx="1905000" cy="815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9293"/>
          <a:stretch/>
        </p:blipFill>
        <p:spPr>
          <a:xfrm>
            <a:off x="7070148" y="3384862"/>
            <a:ext cx="1905000" cy="815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548" y="0"/>
            <a:ext cx="10940143" cy="1325563"/>
          </a:xfrm>
        </p:spPr>
        <p:txBody>
          <a:bodyPr/>
          <a:lstStyle/>
          <a:p>
            <a:pPr algn="ctr"/>
            <a:r>
              <a:rPr lang="en-US" altLang="zh-CN" dirty="0" smtClean="0">
                <a:latin typeface="Helvetica Neue" charset="0"/>
                <a:ea typeface="Helvetica Neue" charset="0"/>
                <a:cs typeface="Helvetica Neue" charset="0"/>
              </a:rPr>
              <a:t>DPCM Implementation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49A075-DFF4-2045-8324-40BF310EB4D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978" y="3328986"/>
            <a:ext cx="7786926" cy="3138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978" y="3328986"/>
            <a:ext cx="7786926" cy="3324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978" y="3328986"/>
            <a:ext cx="7786926" cy="332475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199" y="1498719"/>
            <a:ext cx="11353801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software extension of </a:t>
            </a:r>
            <a:r>
              <a:rPr lang="en-US" sz="3600" dirty="0" err="1" smtClean="0"/>
              <a:t>OpenAirInterface</a:t>
            </a:r>
            <a:r>
              <a:rPr lang="en-US" sz="3600" dirty="0" smtClean="0"/>
              <a:t> (OAI)</a:t>
            </a:r>
          </a:p>
          <a:p>
            <a:r>
              <a:rPr lang="en-US" sz="3600" dirty="0" smtClean="0"/>
              <a:t>Incremental </a:t>
            </a:r>
            <a:r>
              <a:rPr lang="en-US" sz="3600" dirty="0" err="1" smtClean="0"/>
              <a:t>deployability</a:t>
            </a:r>
            <a:r>
              <a:rPr lang="en-US" sz="3600" dirty="0" smtClean="0"/>
              <a:t> &amp; backward compatibility</a:t>
            </a:r>
          </a:p>
          <a:p>
            <a:r>
              <a:rPr lang="en-US" sz="3600" dirty="0"/>
              <a:t>Network-side virtualization + device-side daemon</a:t>
            </a:r>
          </a:p>
          <a:p>
            <a:endParaRPr lang="en-US" sz="36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58317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0285"/>
            <a:ext cx="113538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Testbed configured to approximate real networks</a:t>
            </a:r>
          </a:p>
          <a:p>
            <a:pPr lvl="1"/>
            <a:r>
              <a:rPr lang="en-US" sz="3200" dirty="0" smtClean="0"/>
              <a:t>Network: 7 VMs running OAI+DPCM</a:t>
            </a:r>
            <a:r>
              <a:rPr lang="zh-CN" altLang="en-US" sz="3200" dirty="0" smtClean="0"/>
              <a:t> </a:t>
            </a:r>
            <a:endParaRPr lang="en-US" sz="3200" dirty="0" smtClean="0"/>
          </a:p>
          <a:p>
            <a:pPr lvl="1"/>
            <a:r>
              <a:rPr lang="en-US" sz="3200" dirty="0" smtClean="0"/>
              <a:t>Device: OAI’s built-in emulator</a:t>
            </a:r>
          </a:p>
          <a:p>
            <a:pPr lvl="1"/>
            <a:r>
              <a:rPr lang="en-US" sz="3200" dirty="0" smtClean="0"/>
              <a:t>Parameters/latencies/failures from user </a:t>
            </a:r>
            <a:r>
              <a:rPr lang="en-US" sz="3200" dirty="0"/>
              <a:t>study </a:t>
            </a:r>
            <a:r>
              <a:rPr lang="en-US" sz="3200" dirty="0" smtClean="0"/>
              <a:t>logs</a:t>
            </a:r>
          </a:p>
          <a:p>
            <a:pPr lvl="8"/>
            <a:endParaRPr lang="en-US" sz="2600" dirty="0"/>
          </a:p>
          <a:p>
            <a:r>
              <a:rPr lang="en-US" altLang="zh-CN" sz="3600" dirty="0" smtClean="0"/>
              <a:t>Compare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with </a:t>
            </a:r>
            <a:r>
              <a:rPr lang="en-US" altLang="zh-CN" sz="3600" dirty="0" smtClean="0"/>
              <a:t>4G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LTE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in three dimensions</a:t>
            </a:r>
          </a:p>
          <a:p>
            <a:pPr lvl="1"/>
            <a:r>
              <a:rPr lang="en-US" sz="3200" dirty="0" smtClean="0"/>
              <a:t>Control-plane latency reduction</a:t>
            </a:r>
          </a:p>
          <a:p>
            <a:pPr lvl="1"/>
            <a:r>
              <a:rPr lang="en-US" sz="3200" dirty="0" smtClean="0"/>
              <a:t>Benefits for mobile applications</a:t>
            </a:r>
          </a:p>
          <a:p>
            <a:pPr lvl="1"/>
            <a:r>
              <a:rPr lang="en-US" sz="3200" dirty="0" smtClean="0"/>
              <a:t>System overhead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94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161"/>
            <a:ext cx="12192000" cy="1325563"/>
          </a:xfrm>
        </p:spPr>
        <p:txBody>
          <a:bodyPr/>
          <a:lstStyle/>
          <a:p>
            <a:r>
              <a:rPr lang="en-US" dirty="0" smtClean="0"/>
              <a:t>Control-Plane Latency Reduction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692153"/>
              </p:ext>
            </p:extLst>
          </p:nvPr>
        </p:nvGraphicFramePr>
        <p:xfrm>
          <a:off x="764771" y="3347248"/>
          <a:ext cx="5025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12517" y="4175124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2.1x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2703" y="3201164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5.8x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40708" y="3315211"/>
            <a:ext cx="1586031" cy="18100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Chart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9837"/>
              </p:ext>
            </p:extLst>
          </p:nvPr>
        </p:nvGraphicFramePr>
        <p:xfrm>
          <a:off x="6152126" y="3347248"/>
          <a:ext cx="5025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3423" y="4134073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13.4x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90058" y="3203704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88.9x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09940" y="1968238"/>
            <a:ext cx="1350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4G</a:t>
            </a:r>
            <a:r>
              <a:rPr lang="zh-CN" altLang="en-US" sz="28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LTE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73579" y="1968872"/>
            <a:ext cx="49039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5G New Radio Projection</a:t>
            </a:r>
          </a:p>
          <a:p>
            <a:pPr algn="ctr"/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(Assuming</a:t>
            </a:r>
            <a:r>
              <a:rPr lang="zh-CN" altLang="en-US" sz="28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1ms</a:t>
            </a:r>
            <a:r>
              <a:rPr lang="zh-CN" altLang="en-US" sz="28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radio</a:t>
            </a:r>
            <a:r>
              <a:rPr lang="zh-CN" altLang="en-US" sz="28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latency)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64771" y="1949256"/>
            <a:ext cx="5025360" cy="9913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More latency reduction in the mobile 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87810" y="1925192"/>
            <a:ext cx="5075444" cy="102864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Control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plane</a:t>
            </a:r>
            <a:r>
              <a:rPr lang="zh-CN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latency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dominates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if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radio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latency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greatly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reduces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5823" y="6040733"/>
            <a:ext cx="10920354" cy="54782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More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reductions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failure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handling: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up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to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11s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(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11.5x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4G,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317.8x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5G)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091286" y="4687043"/>
            <a:ext cx="1470732" cy="4382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495336" y="4674525"/>
            <a:ext cx="1470732" cy="4382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7" grpId="0" animBg="1"/>
      <p:bldP spid="18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1"/>
            <a:ext cx="12192000" cy="1325563"/>
          </a:xfrm>
        </p:spPr>
        <p:txBody>
          <a:bodyPr/>
          <a:lstStyle/>
          <a:p>
            <a:r>
              <a:rPr lang="en-US" dirty="0" smtClean="0"/>
              <a:t>Benefits for the Mobile Applications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8054" y="5316055"/>
            <a:ext cx="2675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Without failures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07136" y="5316055"/>
            <a:ext cx="215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With failures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488019" y="1762163"/>
            <a:ext cx="7073809" cy="9913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Apps experience </a:t>
            </a:r>
            <a:r>
              <a:rPr lang="en-US" sz="2800" b="1" dirty="0" smtClean="0">
                <a:solidFill>
                  <a:srgbClr val="FFC000"/>
                </a:solidFill>
              </a:rPr>
              <a:t>longer</a:t>
            </a:r>
            <a:r>
              <a:rPr lang="en-US" sz="2800" b="1" dirty="0" smtClean="0">
                <a:solidFill>
                  <a:schemeClr val="bg1"/>
                </a:solidFill>
              </a:rPr>
              <a:t> delay than data access latency, due to </a:t>
            </a:r>
            <a:r>
              <a:rPr lang="en-US" sz="2800" b="1" dirty="0" smtClean="0">
                <a:solidFill>
                  <a:srgbClr val="FFC000"/>
                </a:solidFill>
              </a:rPr>
              <a:t>imperfect adaptations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593583"/>
              </p:ext>
            </p:extLst>
          </p:nvPr>
        </p:nvGraphicFramePr>
        <p:xfrm>
          <a:off x="744278" y="2766144"/>
          <a:ext cx="52585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470063"/>
              </p:ext>
            </p:extLst>
          </p:nvPr>
        </p:nvGraphicFramePr>
        <p:xfrm>
          <a:off x="5705072" y="2753511"/>
          <a:ext cx="52585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257744" y="2910046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1.7x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00718" y="3723518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2.1x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49464" y="2740878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2.1x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73399" y="3661417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" charset="0"/>
                <a:ea typeface="Helvetica Neue" charset="0"/>
                <a:cs typeface="Helvetica Neue" charset="0"/>
              </a:rPr>
              <a:t>3.7x</a:t>
            </a:r>
            <a:endParaRPr lang="en-US" sz="3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80"/>
            <a:ext cx="12192000" cy="1325563"/>
          </a:xfrm>
        </p:spPr>
        <p:txBody>
          <a:bodyPr/>
          <a:lstStyle/>
          <a:p>
            <a:r>
              <a:rPr lang="en-US" dirty="0" smtClean="0"/>
              <a:t>Acceptable System Overhead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025132"/>
              </p:ext>
            </p:extLst>
          </p:nvPr>
        </p:nvGraphicFramePr>
        <p:xfrm>
          <a:off x="742603" y="2315709"/>
          <a:ext cx="10706793" cy="2316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0102"/>
                <a:gridCol w="4572520"/>
                <a:gridCol w="39341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Overhead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Network</a:t>
                      </a:r>
                      <a:r>
                        <a:rPr lang="en-US" sz="3200" baseline="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Node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Mobile Device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Signaling</a:t>
                      </a:r>
                      <a:endParaRPr lang="en-US" sz="3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56 bytes/</a:t>
                      </a:r>
                      <a:r>
                        <a:rPr lang="en-US" sz="3200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msg</a:t>
                      </a:r>
                      <a:endParaRPr lang="en-US" sz="3200" dirty="0" smtClean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312 bytes/</a:t>
                      </a:r>
                      <a:r>
                        <a:rPr lang="en-US" sz="3200" dirty="0" err="1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msg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CPU </a:t>
                      </a:r>
                      <a:endParaRPr lang="en-US" sz="3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1.3%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0.1%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Memory</a:t>
                      </a:r>
                      <a:endParaRPr lang="en-US" sz="3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53.9MB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3.5MB</a:t>
                      </a:r>
                      <a:endParaRPr lang="en-US" sz="32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8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80"/>
            <a:ext cx="12192000" cy="1325563"/>
          </a:xfrm>
        </p:spPr>
        <p:txBody>
          <a:bodyPr/>
          <a:lstStyle/>
          <a:p>
            <a:r>
              <a:rPr lang="en-US" altLang="zh-CN" dirty="0" smtClean="0"/>
              <a:t>Remark: Data Latency</a:t>
            </a:r>
            <a:r>
              <a:rPr lang="zh-CN" altLang="en-US" dirty="0" smtClean="0"/>
              <a:t>         </a:t>
            </a:r>
            <a:r>
              <a:rPr lang="en-US" altLang="zh-CN" dirty="0" smtClean="0"/>
              <a:t>Sequential Control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858000"/>
            <a:ext cx="705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Y.L. </a:t>
            </a:r>
            <a:r>
              <a:rPr lang="en-US" dirty="0" err="1" smtClean="0"/>
              <a:t>et.al</a:t>
            </a:r>
            <a:r>
              <a:rPr lang="en-US" dirty="0" smtClean="0"/>
              <a:t>, “</a:t>
            </a:r>
            <a:r>
              <a:rPr lang="en-US" dirty="0"/>
              <a:t>CAP on Mobility Control for 4G LTE Networks</a:t>
            </a:r>
            <a:r>
              <a:rPr lang="en-US" dirty="0" smtClean="0"/>
              <a:t>”, HotWireless’16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038" y="222340"/>
            <a:ext cx="1017291" cy="86972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72545" y="2176246"/>
            <a:ext cx="10446909" cy="2378524"/>
          </a:xfrm>
          <a:prstGeom prst="roundRect">
            <a:avLst>
              <a:gd name="adj" fmla="val 808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</a:rPr>
              <a:t>CAP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Theorem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for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Mobile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800" b="1" dirty="0" smtClean="0">
                <a:solidFill>
                  <a:schemeClr val="bg1"/>
                </a:solidFill>
              </a:rPr>
              <a:t>Network:</a:t>
            </a:r>
          </a:p>
          <a:p>
            <a:pPr algn="ctr"/>
            <a:r>
              <a:rPr lang="en-US" altLang="zh-CN" sz="3600" b="1" dirty="0" smtClean="0">
                <a:solidFill>
                  <a:srgbClr val="FFC000"/>
                </a:solidFill>
              </a:rPr>
              <a:t>Impossible</a:t>
            </a:r>
            <a:r>
              <a:rPr lang="zh-CN" altLang="en-US" sz="3600" b="1" dirty="0" smtClean="0">
                <a:solidFill>
                  <a:srgbClr val="FFC000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for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any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design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to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guarantee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sequential </a:t>
            </a:r>
            <a:r>
              <a:rPr lang="en-US" sz="3600" b="1" dirty="0">
                <a:solidFill>
                  <a:srgbClr val="FFC000"/>
                </a:solidFill>
              </a:rPr>
              <a:t>C</a:t>
            </a:r>
            <a:r>
              <a:rPr lang="en-US" sz="3600" dirty="0">
                <a:solidFill>
                  <a:schemeClr val="bg1"/>
                </a:solidFill>
              </a:rPr>
              <a:t>onsistency, </a:t>
            </a:r>
            <a:r>
              <a:rPr lang="en-US" sz="3600" b="1" dirty="0" smtClean="0">
                <a:solidFill>
                  <a:srgbClr val="FFC000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vailability, </a:t>
            </a:r>
            <a:r>
              <a:rPr lang="en-US" sz="3600" dirty="0">
                <a:solidFill>
                  <a:schemeClr val="bg1"/>
                </a:solidFill>
              </a:rPr>
              <a:t>and control-plane </a:t>
            </a:r>
            <a:r>
              <a:rPr lang="en-US" sz="3600" b="1" dirty="0">
                <a:solidFill>
                  <a:srgbClr val="FFC000"/>
                </a:solidFill>
              </a:rPr>
              <a:t>P</a:t>
            </a:r>
            <a:r>
              <a:rPr lang="en-US" sz="3600" dirty="0">
                <a:solidFill>
                  <a:schemeClr val="bg1"/>
                </a:solidFill>
              </a:rPr>
              <a:t>artition (fault) tolerance </a:t>
            </a:r>
            <a:r>
              <a:rPr lang="en-US" sz="3600" b="1" dirty="0">
                <a:solidFill>
                  <a:srgbClr val="FFC000"/>
                </a:solidFill>
              </a:rPr>
              <a:t>simultaneously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580"/>
            <a:ext cx="10515600" cy="132556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Control plane operations are vital to data latency</a:t>
            </a:r>
          </a:p>
          <a:p>
            <a:endParaRPr lang="en-US" sz="3200" dirty="0"/>
          </a:p>
          <a:p>
            <a:r>
              <a:rPr lang="en-US" sz="3600" b="1" dirty="0" smtClean="0">
                <a:solidFill>
                  <a:srgbClr val="0070C0"/>
                </a:solidFill>
              </a:rPr>
              <a:t>DPCM</a:t>
            </a:r>
            <a:r>
              <a:rPr lang="en-US" sz="3600" dirty="0" smtClean="0"/>
              <a:t>: Control-plane acceleration </a:t>
            </a:r>
            <a:r>
              <a:rPr lang="en-US" altLang="zh-CN" sz="3600" dirty="0" smtClean="0"/>
              <a:t>via</a:t>
            </a:r>
            <a:r>
              <a:rPr lang="en-US" sz="3600" dirty="0" smtClean="0"/>
              <a:t> state replicas</a:t>
            </a:r>
          </a:p>
          <a:p>
            <a:endParaRPr lang="en-US" sz="3200" dirty="0" smtClean="0"/>
          </a:p>
          <a:p>
            <a:r>
              <a:rPr lang="en-US" altLang="zh-CN" sz="3600" dirty="0" smtClean="0"/>
              <a:t>Rethink</a:t>
            </a:r>
            <a:r>
              <a:rPr lang="en-US" sz="3600" dirty="0" smtClean="0"/>
              <a:t> latency </a:t>
            </a:r>
            <a:r>
              <a:rPr lang="en-US" altLang="zh-CN" sz="3600" dirty="0" smtClean="0"/>
              <a:t>VS.</a:t>
            </a:r>
            <a:r>
              <a:rPr lang="en-US" sz="3600" dirty="0" smtClean="0"/>
              <a:t> </a:t>
            </a:r>
            <a:r>
              <a:rPr lang="en-US" sz="3600" dirty="0" err="1"/>
              <a:t>sequentitality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4G/5G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design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9696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413232" y="1488131"/>
            <a:ext cx="2940404" cy="4924479"/>
            <a:chOff x="1413232" y="1313964"/>
            <a:chExt cx="1503364" cy="2517778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1568807" y="3004653"/>
              <a:ext cx="782638" cy="762001"/>
            </a:xfrm>
            <a:custGeom>
              <a:avLst/>
              <a:gdLst>
                <a:gd name="T0" fmla="*/ 318 w 339"/>
                <a:gd name="T1" fmla="*/ 8 h 329"/>
                <a:gd name="T2" fmla="*/ 176 w 339"/>
                <a:gd name="T3" fmla="*/ 0 h 329"/>
                <a:gd name="T4" fmla="*/ 176 w 339"/>
                <a:gd name="T5" fmla="*/ 3 h 329"/>
                <a:gd name="T6" fmla="*/ 163 w 339"/>
                <a:gd name="T7" fmla="*/ 3 h 329"/>
                <a:gd name="T8" fmla="*/ 163 w 339"/>
                <a:gd name="T9" fmla="*/ 0 h 329"/>
                <a:gd name="T10" fmla="*/ 21 w 339"/>
                <a:gd name="T11" fmla="*/ 8 h 329"/>
                <a:gd name="T12" fmla="*/ 49 w 339"/>
                <a:gd name="T13" fmla="*/ 329 h 329"/>
                <a:gd name="T14" fmla="*/ 133 w 339"/>
                <a:gd name="T15" fmla="*/ 329 h 329"/>
                <a:gd name="T16" fmla="*/ 163 w 339"/>
                <a:gd name="T17" fmla="*/ 114 h 329"/>
                <a:gd name="T18" fmla="*/ 176 w 339"/>
                <a:gd name="T19" fmla="*/ 114 h 329"/>
                <a:gd name="T20" fmla="*/ 206 w 339"/>
                <a:gd name="T21" fmla="*/ 329 h 329"/>
                <a:gd name="T22" fmla="*/ 290 w 339"/>
                <a:gd name="T23" fmla="*/ 329 h 329"/>
                <a:gd name="T24" fmla="*/ 318 w 339"/>
                <a:gd name="T25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" h="329">
                  <a:moveTo>
                    <a:pt x="318" y="8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0" y="185"/>
                    <a:pt x="49" y="329"/>
                  </a:cubicBezTo>
                  <a:cubicBezTo>
                    <a:pt x="133" y="329"/>
                    <a:pt x="133" y="329"/>
                    <a:pt x="133" y="329"/>
                  </a:cubicBezTo>
                  <a:cubicBezTo>
                    <a:pt x="133" y="329"/>
                    <a:pt x="158" y="278"/>
                    <a:pt x="163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81" y="278"/>
                    <a:pt x="206" y="329"/>
                    <a:pt x="206" y="329"/>
                  </a:cubicBezTo>
                  <a:cubicBezTo>
                    <a:pt x="290" y="329"/>
                    <a:pt x="290" y="329"/>
                    <a:pt x="290" y="329"/>
                  </a:cubicBezTo>
                  <a:cubicBezTo>
                    <a:pt x="339" y="185"/>
                    <a:pt x="318" y="8"/>
                    <a:pt x="318" y="8"/>
                  </a:cubicBezTo>
                  <a:close/>
                </a:path>
              </a:pathLst>
            </a:custGeom>
            <a:solidFill>
              <a:srgbClr val="563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1649770" y="3677754"/>
              <a:ext cx="257175" cy="153988"/>
            </a:xfrm>
            <a:custGeom>
              <a:avLst/>
              <a:gdLst>
                <a:gd name="T0" fmla="*/ 95 w 112"/>
                <a:gd name="T1" fmla="*/ 66 h 66"/>
                <a:gd name="T2" fmla="*/ 18 w 112"/>
                <a:gd name="T3" fmla="*/ 66 h 66"/>
                <a:gd name="T4" fmla="*/ 0 w 112"/>
                <a:gd name="T5" fmla="*/ 48 h 66"/>
                <a:gd name="T6" fmla="*/ 0 w 112"/>
                <a:gd name="T7" fmla="*/ 47 h 66"/>
                <a:gd name="T8" fmla="*/ 56 w 112"/>
                <a:gd name="T9" fmla="*/ 0 h 66"/>
                <a:gd name="T10" fmla="*/ 57 w 112"/>
                <a:gd name="T11" fmla="*/ 0 h 66"/>
                <a:gd name="T12" fmla="*/ 112 w 112"/>
                <a:gd name="T13" fmla="*/ 47 h 66"/>
                <a:gd name="T14" fmla="*/ 112 w 112"/>
                <a:gd name="T15" fmla="*/ 48 h 66"/>
                <a:gd name="T16" fmla="*/ 95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95" y="66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8" y="66"/>
                    <a:pt x="0" y="5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6"/>
                    <a:pt x="25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7" y="0"/>
                    <a:pt x="112" y="16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8"/>
                    <a:pt x="104" y="66"/>
                    <a:pt x="95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011720" y="3677754"/>
              <a:ext cx="258763" cy="153988"/>
            </a:xfrm>
            <a:custGeom>
              <a:avLst/>
              <a:gdLst>
                <a:gd name="T0" fmla="*/ 18 w 112"/>
                <a:gd name="T1" fmla="*/ 66 h 66"/>
                <a:gd name="T2" fmla="*/ 94 w 112"/>
                <a:gd name="T3" fmla="*/ 66 h 66"/>
                <a:gd name="T4" fmla="*/ 112 w 112"/>
                <a:gd name="T5" fmla="*/ 48 h 66"/>
                <a:gd name="T6" fmla="*/ 112 w 112"/>
                <a:gd name="T7" fmla="*/ 47 h 66"/>
                <a:gd name="T8" fmla="*/ 57 w 112"/>
                <a:gd name="T9" fmla="*/ 0 h 66"/>
                <a:gd name="T10" fmla="*/ 55 w 112"/>
                <a:gd name="T11" fmla="*/ 0 h 66"/>
                <a:gd name="T12" fmla="*/ 0 w 112"/>
                <a:gd name="T13" fmla="*/ 47 h 66"/>
                <a:gd name="T14" fmla="*/ 0 w 112"/>
                <a:gd name="T15" fmla="*/ 48 h 66"/>
                <a:gd name="T16" fmla="*/ 18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18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104" y="66"/>
                    <a:pt x="112" y="58"/>
                    <a:pt x="112" y="48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16"/>
                    <a:pt x="87" y="0"/>
                    <a:pt x="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1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8"/>
                    <a:pt x="8" y="66"/>
                    <a:pt x="18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733908" y="2344253"/>
              <a:ext cx="419100" cy="679451"/>
            </a:xfrm>
            <a:prstGeom prst="rect">
              <a:avLst/>
            </a:pr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957745" y="2523640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797408" y="2387115"/>
              <a:ext cx="147638" cy="100013"/>
            </a:xfrm>
            <a:custGeom>
              <a:avLst/>
              <a:gdLst>
                <a:gd name="T0" fmla="*/ 64 w 64"/>
                <a:gd name="T1" fmla="*/ 18 h 43"/>
                <a:gd name="T2" fmla="*/ 64 w 64"/>
                <a:gd name="T3" fmla="*/ 27 h 43"/>
                <a:gd name="T4" fmla="*/ 12 w 64"/>
                <a:gd name="T5" fmla="*/ 41 h 43"/>
                <a:gd name="T6" fmla="*/ 0 w 64"/>
                <a:gd name="T7" fmla="*/ 32 h 43"/>
                <a:gd name="T8" fmla="*/ 0 w 64"/>
                <a:gd name="T9" fmla="*/ 11 h 43"/>
                <a:gd name="T10" fmla="*/ 12 w 64"/>
                <a:gd name="T11" fmla="*/ 2 h 43"/>
                <a:gd name="T12" fmla="*/ 64 w 64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3">
                  <a:moveTo>
                    <a:pt x="64" y="18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6" y="43"/>
                    <a:pt x="0" y="38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6" y="0"/>
                    <a:pt x="12" y="2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945045" y="2387115"/>
              <a:ext cx="149225" cy="100013"/>
            </a:xfrm>
            <a:custGeom>
              <a:avLst/>
              <a:gdLst>
                <a:gd name="T0" fmla="*/ 0 w 65"/>
                <a:gd name="T1" fmla="*/ 18 h 43"/>
                <a:gd name="T2" fmla="*/ 0 w 65"/>
                <a:gd name="T3" fmla="*/ 27 h 43"/>
                <a:gd name="T4" fmla="*/ 53 w 65"/>
                <a:gd name="T5" fmla="*/ 41 h 43"/>
                <a:gd name="T6" fmla="*/ 65 w 65"/>
                <a:gd name="T7" fmla="*/ 32 h 43"/>
                <a:gd name="T8" fmla="*/ 65 w 65"/>
                <a:gd name="T9" fmla="*/ 11 h 43"/>
                <a:gd name="T10" fmla="*/ 53 w 65"/>
                <a:gd name="T11" fmla="*/ 2 h 43"/>
                <a:gd name="T12" fmla="*/ 0 w 65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3">
                  <a:moveTo>
                    <a:pt x="0" y="1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9" y="43"/>
                    <a:pt x="65" y="38"/>
                    <a:pt x="65" y="3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"/>
                    <a:pt x="59" y="0"/>
                    <a:pt x="53" y="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906945" y="2406165"/>
              <a:ext cx="76200" cy="69850"/>
            </a:xfrm>
            <a:custGeom>
              <a:avLst/>
              <a:gdLst>
                <a:gd name="T0" fmla="*/ 23 w 33"/>
                <a:gd name="T1" fmla="*/ 30 h 30"/>
                <a:gd name="T2" fmla="*/ 10 w 33"/>
                <a:gd name="T3" fmla="*/ 30 h 30"/>
                <a:gd name="T4" fmla="*/ 0 w 33"/>
                <a:gd name="T5" fmla="*/ 19 h 30"/>
                <a:gd name="T6" fmla="*/ 0 w 33"/>
                <a:gd name="T7" fmla="*/ 10 h 30"/>
                <a:gd name="T8" fmla="*/ 10 w 33"/>
                <a:gd name="T9" fmla="*/ 0 h 30"/>
                <a:gd name="T10" fmla="*/ 23 w 33"/>
                <a:gd name="T11" fmla="*/ 0 h 30"/>
                <a:gd name="T12" fmla="*/ 33 w 33"/>
                <a:gd name="T13" fmla="*/ 10 h 30"/>
                <a:gd name="T14" fmla="*/ 33 w 33"/>
                <a:gd name="T15" fmla="*/ 19 h 30"/>
                <a:gd name="T16" fmla="*/ 23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23" y="3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0"/>
                    <a:pt x="33" y="4"/>
                    <a:pt x="33" y="1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25"/>
                    <a:pt x="28" y="30"/>
                    <a:pt x="23" y="30"/>
                  </a:cubicBezTo>
                  <a:close/>
                </a:path>
              </a:pathLst>
            </a:custGeom>
            <a:solidFill>
              <a:srgbClr val="AD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895833" y="2476015"/>
              <a:ext cx="49213" cy="542926"/>
            </a:xfrm>
            <a:custGeom>
              <a:avLst/>
              <a:gdLst>
                <a:gd name="T0" fmla="*/ 21 w 21"/>
                <a:gd name="T1" fmla="*/ 0 h 235"/>
                <a:gd name="T2" fmla="*/ 21 w 21"/>
                <a:gd name="T3" fmla="*/ 235 h 235"/>
                <a:gd name="T4" fmla="*/ 21 w 21"/>
                <a:gd name="T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5">
                  <a:moveTo>
                    <a:pt x="21" y="0"/>
                  </a:moveTo>
                  <a:cubicBezTo>
                    <a:pt x="21" y="235"/>
                    <a:pt x="21" y="235"/>
                    <a:pt x="21" y="235"/>
                  </a:cubicBezTo>
                  <a:cubicBezTo>
                    <a:pt x="21" y="235"/>
                    <a:pt x="0" y="92"/>
                    <a:pt x="21" y="0"/>
                  </a:cubicBezTo>
                  <a:close/>
                </a:path>
              </a:pathLst>
            </a:cu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1957745" y="268397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1957745" y="284272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2457808" y="2237890"/>
              <a:ext cx="458788" cy="531813"/>
            </a:xfrm>
            <a:custGeom>
              <a:avLst/>
              <a:gdLst>
                <a:gd name="T0" fmla="*/ 194 w 199"/>
                <a:gd name="T1" fmla="*/ 176 h 230"/>
                <a:gd name="T2" fmla="*/ 99 w 199"/>
                <a:gd name="T3" fmla="*/ 228 h 230"/>
                <a:gd name="T4" fmla="*/ 91 w 199"/>
                <a:gd name="T5" fmla="*/ 226 h 230"/>
                <a:gd name="T6" fmla="*/ 1 w 199"/>
                <a:gd name="T7" fmla="*/ 63 h 230"/>
                <a:gd name="T8" fmla="*/ 4 w 199"/>
                <a:gd name="T9" fmla="*/ 54 h 230"/>
                <a:gd name="T10" fmla="*/ 99 w 199"/>
                <a:gd name="T11" fmla="*/ 2 h 230"/>
                <a:gd name="T12" fmla="*/ 107 w 199"/>
                <a:gd name="T13" fmla="*/ 4 h 230"/>
                <a:gd name="T14" fmla="*/ 197 w 199"/>
                <a:gd name="T15" fmla="*/ 167 h 230"/>
                <a:gd name="T16" fmla="*/ 194 w 199"/>
                <a:gd name="T17" fmla="*/ 17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30">
                  <a:moveTo>
                    <a:pt x="194" y="176"/>
                  </a:moveTo>
                  <a:cubicBezTo>
                    <a:pt x="99" y="228"/>
                    <a:pt x="99" y="228"/>
                    <a:pt x="99" y="228"/>
                  </a:cubicBezTo>
                  <a:cubicBezTo>
                    <a:pt x="96" y="230"/>
                    <a:pt x="92" y="229"/>
                    <a:pt x="91" y="22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0"/>
                    <a:pt x="1" y="56"/>
                    <a:pt x="4" y="54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6" y="1"/>
                    <a:pt x="107" y="4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199" y="170"/>
                    <a:pt x="197" y="174"/>
                    <a:pt x="194" y="176"/>
                  </a:cubicBez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2499083" y="2283927"/>
              <a:ext cx="371475" cy="430213"/>
            </a:xfrm>
            <a:custGeom>
              <a:avLst/>
              <a:gdLst>
                <a:gd name="T0" fmla="*/ 156 w 161"/>
                <a:gd name="T1" fmla="*/ 144 h 186"/>
                <a:gd name="T2" fmla="*/ 82 w 161"/>
                <a:gd name="T3" fmla="*/ 185 h 186"/>
                <a:gd name="T4" fmla="*/ 73 w 161"/>
                <a:gd name="T5" fmla="*/ 182 h 186"/>
                <a:gd name="T6" fmla="*/ 1 w 161"/>
                <a:gd name="T7" fmla="*/ 51 h 186"/>
                <a:gd name="T8" fmla="*/ 4 w 161"/>
                <a:gd name="T9" fmla="*/ 43 h 186"/>
                <a:gd name="T10" fmla="*/ 78 w 161"/>
                <a:gd name="T11" fmla="*/ 2 h 186"/>
                <a:gd name="T12" fmla="*/ 87 w 161"/>
                <a:gd name="T13" fmla="*/ 4 h 186"/>
                <a:gd name="T14" fmla="*/ 159 w 161"/>
                <a:gd name="T15" fmla="*/ 135 h 186"/>
                <a:gd name="T16" fmla="*/ 156 w 161"/>
                <a:gd name="T17" fmla="*/ 14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86">
                  <a:moveTo>
                    <a:pt x="156" y="144"/>
                  </a:moveTo>
                  <a:cubicBezTo>
                    <a:pt x="82" y="185"/>
                    <a:pt x="82" y="185"/>
                    <a:pt x="82" y="185"/>
                  </a:cubicBezTo>
                  <a:cubicBezTo>
                    <a:pt x="79" y="186"/>
                    <a:pt x="75" y="185"/>
                    <a:pt x="73" y="18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48"/>
                    <a:pt x="1" y="44"/>
                    <a:pt x="4" y="43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1" y="0"/>
                    <a:pt x="85" y="1"/>
                    <a:pt x="87" y="4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61" y="138"/>
                    <a:pt x="159" y="142"/>
                    <a:pt x="156" y="144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2753083" y="2658578"/>
              <a:ext cx="61913" cy="50800"/>
            </a:xfrm>
            <a:custGeom>
              <a:avLst/>
              <a:gdLst>
                <a:gd name="T0" fmla="*/ 23 w 27"/>
                <a:gd name="T1" fmla="*/ 13 h 22"/>
                <a:gd name="T2" fmla="*/ 11 w 27"/>
                <a:gd name="T3" fmla="*/ 20 h 22"/>
                <a:gd name="T4" fmla="*/ 2 w 27"/>
                <a:gd name="T5" fmla="*/ 17 h 22"/>
                <a:gd name="T6" fmla="*/ 2 w 27"/>
                <a:gd name="T7" fmla="*/ 17 h 22"/>
                <a:gd name="T8" fmla="*/ 5 w 27"/>
                <a:gd name="T9" fmla="*/ 8 h 22"/>
                <a:gd name="T10" fmla="*/ 17 w 27"/>
                <a:gd name="T11" fmla="*/ 2 h 22"/>
                <a:gd name="T12" fmla="*/ 25 w 27"/>
                <a:gd name="T13" fmla="*/ 5 h 22"/>
                <a:gd name="T14" fmla="*/ 25 w 27"/>
                <a:gd name="T15" fmla="*/ 5 h 22"/>
                <a:gd name="T16" fmla="*/ 23 w 27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2">
                  <a:moveTo>
                    <a:pt x="23" y="13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4" y="20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0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8"/>
                    <a:pt x="26" y="12"/>
                    <a:pt x="23" y="13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465746" y="2390290"/>
              <a:ext cx="211138" cy="379413"/>
            </a:xfrm>
            <a:custGeom>
              <a:avLst/>
              <a:gdLst>
                <a:gd name="T0" fmla="*/ 4 w 91"/>
                <a:gd name="T1" fmla="*/ 81 h 164"/>
                <a:gd name="T2" fmla="*/ 9 w 91"/>
                <a:gd name="T3" fmla="*/ 54 h 164"/>
                <a:gd name="T4" fmla="*/ 65 w 91"/>
                <a:gd name="T5" fmla="*/ 16 h 164"/>
                <a:gd name="T6" fmla="*/ 41 w 91"/>
                <a:gd name="T7" fmla="*/ 76 h 164"/>
                <a:gd name="T8" fmla="*/ 81 w 91"/>
                <a:gd name="T9" fmla="*/ 149 h 164"/>
                <a:gd name="T10" fmla="*/ 41 w 91"/>
                <a:gd name="T11" fmla="*/ 164 h 164"/>
                <a:gd name="T12" fmla="*/ 0 w 91"/>
                <a:gd name="T13" fmla="*/ 91 h 164"/>
                <a:gd name="T14" fmla="*/ 4 w 91"/>
                <a:gd name="T15" fmla="*/ 8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164">
                  <a:moveTo>
                    <a:pt x="4" y="81"/>
                  </a:moveTo>
                  <a:cubicBezTo>
                    <a:pt x="4" y="81"/>
                    <a:pt x="4" y="68"/>
                    <a:pt x="9" y="54"/>
                  </a:cubicBezTo>
                  <a:cubicBezTo>
                    <a:pt x="18" y="29"/>
                    <a:pt x="41" y="0"/>
                    <a:pt x="65" y="16"/>
                  </a:cubicBezTo>
                  <a:cubicBezTo>
                    <a:pt x="91" y="35"/>
                    <a:pt x="41" y="76"/>
                    <a:pt x="41" y="76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1" y="149"/>
                    <a:pt x="62" y="160"/>
                    <a:pt x="41" y="164"/>
                  </a:cubicBezTo>
                  <a:cubicBezTo>
                    <a:pt x="0" y="91"/>
                    <a:pt x="0" y="91"/>
                    <a:pt x="0" y="91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2718158" y="2437915"/>
              <a:ext cx="187325" cy="146050"/>
            </a:xfrm>
            <a:custGeom>
              <a:avLst/>
              <a:gdLst>
                <a:gd name="T0" fmla="*/ 44 w 81"/>
                <a:gd name="T1" fmla="*/ 0 h 63"/>
                <a:gd name="T2" fmla="*/ 50 w 81"/>
                <a:gd name="T3" fmla="*/ 43 h 63"/>
                <a:gd name="T4" fmla="*/ 7 w 81"/>
                <a:gd name="T5" fmla="*/ 48 h 63"/>
                <a:gd name="T6" fmla="*/ 12 w 81"/>
                <a:gd name="T7" fmla="*/ 24 h 63"/>
                <a:gd name="T8" fmla="*/ 44 w 8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3">
                  <a:moveTo>
                    <a:pt x="44" y="0"/>
                  </a:moveTo>
                  <a:cubicBezTo>
                    <a:pt x="48" y="2"/>
                    <a:pt x="81" y="19"/>
                    <a:pt x="50" y="43"/>
                  </a:cubicBezTo>
                  <a:cubicBezTo>
                    <a:pt x="27" y="63"/>
                    <a:pt x="11" y="57"/>
                    <a:pt x="7" y="48"/>
                  </a:cubicBezTo>
                  <a:cubicBezTo>
                    <a:pt x="0" y="33"/>
                    <a:pt x="12" y="24"/>
                    <a:pt x="12" y="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729271" y="2442678"/>
              <a:ext cx="107950" cy="106363"/>
            </a:xfrm>
            <a:custGeom>
              <a:avLst/>
              <a:gdLst>
                <a:gd name="T0" fmla="*/ 0 w 47"/>
                <a:gd name="T1" fmla="*/ 29 h 46"/>
                <a:gd name="T2" fmla="*/ 0 w 47"/>
                <a:gd name="T3" fmla="*/ 34 h 46"/>
                <a:gd name="T4" fmla="*/ 47 w 47"/>
                <a:gd name="T5" fmla="*/ 5 h 46"/>
                <a:gd name="T6" fmla="*/ 47 w 47"/>
                <a:gd name="T7" fmla="*/ 4 h 46"/>
                <a:gd name="T8" fmla="*/ 42 w 47"/>
                <a:gd name="T9" fmla="*/ 0 h 46"/>
                <a:gd name="T10" fmla="*/ 0 w 47"/>
                <a:gd name="T1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6">
                  <a:moveTo>
                    <a:pt x="0" y="29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3" y="46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3"/>
                    <a:pt x="44" y="1"/>
                    <a:pt x="42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683233" y="2374415"/>
              <a:ext cx="174625" cy="163513"/>
            </a:xfrm>
            <a:custGeom>
              <a:avLst/>
              <a:gdLst>
                <a:gd name="T0" fmla="*/ 45 w 76"/>
                <a:gd name="T1" fmla="*/ 0 h 71"/>
                <a:gd name="T2" fmla="*/ 56 w 76"/>
                <a:gd name="T3" fmla="*/ 42 h 71"/>
                <a:gd name="T4" fmla="*/ 9 w 76"/>
                <a:gd name="T5" fmla="*/ 58 h 71"/>
                <a:gd name="T6" fmla="*/ 15 w 76"/>
                <a:gd name="T7" fmla="*/ 28 h 71"/>
                <a:gd name="T8" fmla="*/ 45 w 76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1">
                  <a:moveTo>
                    <a:pt x="45" y="0"/>
                  </a:moveTo>
                  <a:cubicBezTo>
                    <a:pt x="45" y="0"/>
                    <a:pt x="76" y="14"/>
                    <a:pt x="56" y="42"/>
                  </a:cubicBezTo>
                  <a:cubicBezTo>
                    <a:pt x="37" y="71"/>
                    <a:pt x="14" y="66"/>
                    <a:pt x="9" y="58"/>
                  </a:cubicBezTo>
                  <a:cubicBezTo>
                    <a:pt x="0" y="43"/>
                    <a:pt x="15" y="28"/>
                    <a:pt x="15" y="28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2707046" y="2377590"/>
              <a:ext cx="98425" cy="95250"/>
            </a:xfrm>
            <a:custGeom>
              <a:avLst/>
              <a:gdLst>
                <a:gd name="T0" fmla="*/ 0 w 43"/>
                <a:gd name="T1" fmla="*/ 33 h 41"/>
                <a:gd name="T2" fmla="*/ 0 w 43"/>
                <a:gd name="T3" fmla="*/ 33 h 41"/>
                <a:gd name="T4" fmla="*/ 43 w 43"/>
                <a:gd name="T5" fmla="*/ 3 h 41"/>
                <a:gd name="T6" fmla="*/ 43 w 43"/>
                <a:gd name="T7" fmla="*/ 3 h 41"/>
                <a:gd name="T8" fmla="*/ 38 w 43"/>
                <a:gd name="T9" fmla="*/ 0 h 41"/>
                <a:gd name="T10" fmla="*/ 0 w 43"/>
                <a:gd name="T1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1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3" y="41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0" y="1"/>
                    <a:pt x="38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641958" y="2301390"/>
              <a:ext cx="174625" cy="171450"/>
            </a:xfrm>
            <a:custGeom>
              <a:avLst/>
              <a:gdLst>
                <a:gd name="T0" fmla="*/ 24 w 76"/>
                <a:gd name="T1" fmla="*/ 20 h 74"/>
                <a:gd name="T2" fmla="*/ 12 w 76"/>
                <a:gd name="T3" fmla="*/ 60 h 74"/>
                <a:gd name="T4" fmla="*/ 52 w 76"/>
                <a:gd name="T5" fmla="*/ 53 h 74"/>
                <a:gd name="T6" fmla="*/ 63 w 76"/>
                <a:gd name="T7" fmla="*/ 12 h 74"/>
                <a:gd name="T8" fmla="*/ 24 w 76"/>
                <a:gd name="T9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4">
                  <a:moveTo>
                    <a:pt x="24" y="20"/>
                  </a:moveTo>
                  <a:cubicBezTo>
                    <a:pt x="18" y="25"/>
                    <a:pt x="0" y="46"/>
                    <a:pt x="12" y="60"/>
                  </a:cubicBezTo>
                  <a:cubicBezTo>
                    <a:pt x="24" y="74"/>
                    <a:pt x="42" y="63"/>
                    <a:pt x="52" y="53"/>
                  </a:cubicBezTo>
                  <a:cubicBezTo>
                    <a:pt x="62" y="43"/>
                    <a:pt x="76" y="24"/>
                    <a:pt x="63" y="12"/>
                  </a:cubicBezTo>
                  <a:cubicBezTo>
                    <a:pt x="49" y="0"/>
                    <a:pt x="29" y="14"/>
                    <a:pt x="24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1451332" y="3080853"/>
              <a:ext cx="220663" cy="307975"/>
            </a:xfrm>
            <a:custGeom>
              <a:avLst/>
              <a:gdLst>
                <a:gd name="T0" fmla="*/ 8 w 96"/>
                <a:gd name="T1" fmla="*/ 0 h 133"/>
                <a:gd name="T2" fmla="*/ 20 w 96"/>
                <a:gd name="T3" fmla="*/ 82 h 133"/>
                <a:gd name="T4" fmla="*/ 78 w 96"/>
                <a:gd name="T5" fmla="*/ 124 h 133"/>
                <a:gd name="T6" fmla="*/ 59 w 96"/>
                <a:gd name="T7" fmla="*/ 80 h 133"/>
                <a:gd name="T8" fmla="*/ 71 w 96"/>
                <a:gd name="T9" fmla="*/ 74 h 133"/>
                <a:gd name="T10" fmla="*/ 64 w 96"/>
                <a:gd name="T11" fmla="*/ 6 h 133"/>
                <a:gd name="T12" fmla="*/ 8 w 96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33">
                  <a:moveTo>
                    <a:pt x="8" y="0"/>
                  </a:moveTo>
                  <a:cubicBezTo>
                    <a:pt x="8" y="0"/>
                    <a:pt x="0" y="49"/>
                    <a:pt x="20" y="82"/>
                  </a:cubicBezTo>
                  <a:cubicBezTo>
                    <a:pt x="41" y="115"/>
                    <a:pt x="60" y="133"/>
                    <a:pt x="78" y="124"/>
                  </a:cubicBezTo>
                  <a:cubicBezTo>
                    <a:pt x="96" y="115"/>
                    <a:pt x="61" y="82"/>
                    <a:pt x="59" y="80"/>
                  </a:cubicBezTo>
                  <a:cubicBezTo>
                    <a:pt x="59" y="80"/>
                    <a:pt x="69" y="80"/>
                    <a:pt x="71" y="74"/>
                  </a:cubicBezTo>
                  <a:cubicBezTo>
                    <a:pt x="73" y="67"/>
                    <a:pt x="76" y="33"/>
                    <a:pt x="64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1544995" y="3222141"/>
              <a:ext cx="60325" cy="63500"/>
            </a:xfrm>
            <a:custGeom>
              <a:avLst/>
              <a:gdLst>
                <a:gd name="T0" fmla="*/ 26 w 26"/>
                <a:gd name="T1" fmla="*/ 27 h 27"/>
                <a:gd name="T2" fmla="*/ 18 w 26"/>
                <a:gd name="T3" fmla="*/ 19 h 27"/>
                <a:gd name="T4" fmla="*/ 2 w 26"/>
                <a:gd name="T5" fmla="*/ 0 h 27"/>
                <a:gd name="T6" fmla="*/ 26 w 26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2" y="23"/>
                    <a:pt x="18" y="19"/>
                    <a:pt x="18" y="19"/>
                  </a:cubicBezTo>
                  <a:cubicBezTo>
                    <a:pt x="18" y="19"/>
                    <a:pt x="8" y="17"/>
                    <a:pt x="2" y="0"/>
                  </a:cubicBezTo>
                  <a:cubicBezTo>
                    <a:pt x="2" y="0"/>
                    <a:pt x="0" y="27"/>
                    <a:pt x="26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1446570" y="2350603"/>
              <a:ext cx="295275" cy="784226"/>
            </a:xfrm>
            <a:custGeom>
              <a:avLst/>
              <a:gdLst>
                <a:gd name="T0" fmla="*/ 128 w 128"/>
                <a:gd name="T1" fmla="*/ 0 h 339"/>
                <a:gd name="T2" fmla="*/ 0 w 128"/>
                <a:gd name="T3" fmla="*/ 322 h 339"/>
                <a:gd name="T4" fmla="*/ 73 w 128"/>
                <a:gd name="T5" fmla="*/ 322 h 339"/>
                <a:gd name="T6" fmla="*/ 74 w 128"/>
                <a:gd name="T7" fmla="*/ 291 h 339"/>
                <a:gd name="T8" fmla="*/ 128 w 128"/>
                <a:gd name="T9" fmla="*/ 291 h 339"/>
                <a:gd name="T10" fmla="*/ 128 w 128"/>
                <a:gd name="T11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339">
                  <a:moveTo>
                    <a:pt x="128" y="0"/>
                  </a:moveTo>
                  <a:cubicBezTo>
                    <a:pt x="97" y="10"/>
                    <a:pt x="5" y="59"/>
                    <a:pt x="0" y="322"/>
                  </a:cubicBezTo>
                  <a:cubicBezTo>
                    <a:pt x="0" y="322"/>
                    <a:pt x="39" y="339"/>
                    <a:pt x="73" y="322"/>
                  </a:cubicBezTo>
                  <a:cubicBezTo>
                    <a:pt x="74" y="291"/>
                    <a:pt x="74" y="291"/>
                    <a:pt x="74" y="291"/>
                  </a:cubicBezTo>
                  <a:cubicBezTo>
                    <a:pt x="128" y="291"/>
                    <a:pt x="128" y="291"/>
                    <a:pt x="128" y="29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2148245" y="2350603"/>
              <a:ext cx="431800" cy="793751"/>
            </a:xfrm>
            <a:custGeom>
              <a:avLst/>
              <a:gdLst>
                <a:gd name="T0" fmla="*/ 142 w 187"/>
                <a:gd name="T1" fmla="*/ 98 h 343"/>
                <a:gd name="T2" fmla="*/ 99 w 187"/>
                <a:gd name="T3" fmla="*/ 143 h 343"/>
                <a:gd name="T4" fmla="*/ 0 w 187"/>
                <a:gd name="T5" fmla="*/ 0 h 343"/>
                <a:gd name="T6" fmla="*/ 0 w 187"/>
                <a:gd name="T7" fmla="*/ 291 h 343"/>
                <a:gd name="T8" fmla="*/ 67 w 187"/>
                <a:gd name="T9" fmla="*/ 291 h 343"/>
                <a:gd name="T10" fmla="*/ 187 w 187"/>
                <a:gd name="T11" fmla="*/ 184 h 343"/>
                <a:gd name="T12" fmla="*/ 142 w 187"/>
                <a:gd name="T13" fmla="*/ 9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43">
                  <a:moveTo>
                    <a:pt x="142" y="98"/>
                  </a:moveTo>
                  <a:cubicBezTo>
                    <a:pt x="142" y="98"/>
                    <a:pt x="113" y="118"/>
                    <a:pt x="99" y="143"/>
                  </a:cubicBezTo>
                  <a:cubicBezTo>
                    <a:pt x="99" y="143"/>
                    <a:pt x="76" y="26"/>
                    <a:pt x="0" y="0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7" y="291"/>
                    <a:pt x="80" y="343"/>
                    <a:pt x="187" y="184"/>
                  </a:cubicBezTo>
                  <a:lnTo>
                    <a:pt x="142" y="98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1578332" y="2531578"/>
              <a:ext cx="38100" cy="492125"/>
            </a:xfrm>
            <a:custGeom>
              <a:avLst/>
              <a:gdLst>
                <a:gd name="T0" fmla="*/ 17 w 17"/>
                <a:gd name="T1" fmla="*/ 213 h 213"/>
                <a:gd name="T2" fmla="*/ 17 w 17"/>
                <a:gd name="T3" fmla="*/ 0 h 213"/>
                <a:gd name="T4" fmla="*/ 17 w 17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3">
                  <a:moveTo>
                    <a:pt x="17" y="21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0" y="167"/>
                    <a:pt x="17" y="213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275246" y="2569678"/>
              <a:ext cx="58738" cy="454025"/>
            </a:xfrm>
            <a:custGeom>
              <a:avLst/>
              <a:gdLst>
                <a:gd name="T0" fmla="*/ 12 w 26"/>
                <a:gd name="T1" fmla="*/ 196 h 196"/>
                <a:gd name="T2" fmla="*/ 0 w 26"/>
                <a:gd name="T3" fmla="*/ 0 h 196"/>
                <a:gd name="T4" fmla="*/ 12 w 26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6">
                  <a:moveTo>
                    <a:pt x="12" y="19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6" y="123"/>
                    <a:pt x="12" y="19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1413232" y="1313964"/>
              <a:ext cx="1112838" cy="900113"/>
            </a:xfrm>
            <a:custGeom>
              <a:avLst/>
              <a:gdLst>
                <a:gd name="T0" fmla="*/ 33 w 482"/>
                <a:gd name="T1" fmla="*/ 333 h 389"/>
                <a:gd name="T2" fmla="*/ 33 w 482"/>
                <a:gd name="T3" fmla="*/ 158 h 389"/>
                <a:gd name="T4" fmla="*/ 302 w 482"/>
                <a:gd name="T5" fmla="*/ 85 h 389"/>
                <a:gd name="T6" fmla="*/ 429 w 482"/>
                <a:gd name="T7" fmla="*/ 333 h 389"/>
                <a:gd name="T8" fmla="*/ 225 w 482"/>
                <a:gd name="T9" fmla="*/ 389 h 389"/>
                <a:gd name="T10" fmla="*/ 33 w 482"/>
                <a:gd name="T11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389">
                  <a:moveTo>
                    <a:pt x="33" y="333"/>
                  </a:moveTo>
                  <a:cubicBezTo>
                    <a:pt x="33" y="333"/>
                    <a:pt x="0" y="237"/>
                    <a:pt x="33" y="158"/>
                  </a:cubicBezTo>
                  <a:cubicBezTo>
                    <a:pt x="68" y="74"/>
                    <a:pt x="194" y="0"/>
                    <a:pt x="302" y="85"/>
                  </a:cubicBezTo>
                  <a:cubicBezTo>
                    <a:pt x="302" y="85"/>
                    <a:pt x="482" y="54"/>
                    <a:pt x="429" y="333"/>
                  </a:cubicBezTo>
                  <a:cubicBezTo>
                    <a:pt x="225" y="389"/>
                    <a:pt x="225" y="389"/>
                    <a:pt x="225" y="389"/>
                  </a:cubicBezTo>
                  <a:lnTo>
                    <a:pt x="33" y="333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081570" y="1444139"/>
              <a:ext cx="109538" cy="87313"/>
            </a:xfrm>
            <a:custGeom>
              <a:avLst/>
              <a:gdLst>
                <a:gd name="T0" fmla="*/ 0 w 48"/>
                <a:gd name="T1" fmla="*/ 35 h 38"/>
                <a:gd name="T2" fmla="*/ 0 w 48"/>
                <a:gd name="T3" fmla="*/ 0 h 38"/>
                <a:gd name="T4" fmla="*/ 19 w 48"/>
                <a:gd name="T5" fmla="*/ 14 h 38"/>
                <a:gd name="T6" fmla="*/ 48 w 48"/>
                <a:gd name="T7" fmla="*/ 15 h 38"/>
                <a:gd name="T8" fmla="*/ 12 w 48"/>
                <a:gd name="T9" fmla="*/ 38 h 38"/>
                <a:gd name="T10" fmla="*/ 0 w 48"/>
                <a:gd name="T1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8">
                  <a:moveTo>
                    <a:pt x="0" y="35"/>
                  </a:moveTo>
                  <a:cubicBezTo>
                    <a:pt x="0" y="35"/>
                    <a:pt x="10" y="7"/>
                    <a:pt x="0" y="0"/>
                  </a:cubicBezTo>
                  <a:cubicBezTo>
                    <a:pt x="0" y="0"/>
                    <a:pt x="16" y="3"/>
                    <a:pt x="19" y="14"/>
                  </a:cubicBezTo>
                  <a:cubicBezTo>
                    <a:pt x="19" y="14"/>
                    <a:pt x="36" y="4"/>
                    <a:pt x="48" y="15"/>
                  </a:cubicBezTo>
                  <a:cubicBezTo>
                    <a:pt x="48" y="15"/>
                    <a:pt x="16" y="17"/>
                    <a:pt x="12" y="38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1417995" y="2023577"/>
              <a:ext cx="214313" cy="230188"/>
            </a:xfrm>
            <a:custGeom>
              <a:avLst/>
              <a:gdLst>
                <a:gd name="T0" fmla="*/ 85 w 93"/>
                <a:gd name="T1" fmla="*/ 27 h 99"/>
                <a:gd name="T2" fmla="*/ 28 w 93"/>
                <a:gd name="T3" fmla="*/ 21 h 99"/>
                <a:gd name="T4" fmla="*/ 93 w 93"/>
                <a:gd name="T5" fmla="*/ 99 h 99"/>
                <a:gd name="T6" fmla="*/ 85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85" y="27"/>
                  </a:moveTo>
                  <a:cubicBezTo>
                    <a:pt x="85" y="27"/>
                    <a:pt x="53" y="0"/>
                    <a:pt x="28" y="21"/>
                  </a:cubicBezTo>
                  <a:cubicBezTo>
                    <a:pt x="0" y="43"/>
                    <a:pt x="36" y="99"/>
                    <a:pt x="93" y="99"/>
                  </a:cubicBezTo>
                  <a:lnTo>
                    <a:pt x="85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2257783" y="2023577"/>
              <a:ext cx="215900" cy="230188"/>
            </a:xfrm>
            <a:custGeom>
              <a:avLst/>
              <a:gdLst>
                <a:gd name="T0" fmla="*/ 9 w 93"/>
                <a:gd name="T1" fmla="*/ 27 h 99"/>
                <a:gd name="T2" fmla="*/ 65 w 93"/>
                <a:gd name="T3" fmla="*/ 21 h 99"/>
                <a:gd name="T4" fmla="*/ 0 w 93"/>
                <a:gd name="T5" fmla="*/ 99 h 99"/>
                <a:gd name="T6" fmla="*/ 9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9" y="27"/>
                  </a:moveTo>
                  <a:cubicBezTo>
                    <a:pt x="9" y="27"/>
                    <a:pt x="40" y="0"/>
                    <a:pt x="65" y="21"/>
                  </a:cubicBezTo>
                  <a:cubicBezTo>
                    <a:pt x="93" y="43"/>
                    <a:pt x="57" y="99"/>
                    <a:pt x="0" y="99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1578332" y="1728302"/>
              <a:ext cx="733426" cy="649288"/>
            </a:xfrm>
            <a:custGeom>
              <a:avLst/>
              <a:gdLst>
                <a:gd name="T0" fmla="*/ 204 w 318"/>
                <a:gd name="T1" fmla="*/ 281 h 281"/>
                <a:gd name="T2" fmla="*/ 114 w 318"/>
                <a:gd name="T3" fmla="*/ 281 h 281"/>
                <a:gd name="T4" fmla="*/ 0 w 318"/>
                <a:gd name="T5" fmla="*/ 168 h 281"/>
                <a:gd name="T6" fmla="*/ 0 w 318"/>
                <a:gd name="T7" fmla="*/ 110 h 281"/>
                <a:gd name="T8" fmla="*/ 227 w 318"/>
                <a:gd name="T9" fmla="*/ 0 h 281"/>
                <a:gd name="T10" fmla="*/ 318 w 318"/>
                <a:gd name="T11" fmla="*/ 79 h 281"/>
                <a:gd name="T12" fmla="*/ 318 w 318"/>
                <a:gd name="T13" fmla="*/ 168 h 281"/>
                <a:gd name="T14" fmla="*/ 204 w 318"/>
                <a:gd name="T15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81">
                  <a:moveTo>
                    <a:pt x="204" y="281"/>
                  </a:moveTo>
                  <a:cubicBezTo>
                    <a:pt x="114" y="281"/>
                    <a:pt x="114" y="281"/>
                    <a:pt x="114" y="281"/>
                  </a:cubicBezTo>
                  <a:cubicBezTo>
                    <a:pt x="51" y="281"/>
                    <a:pt x="0" y="230"/>
                    <a:pt x="0" y="16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1" y="97"/>
                    <a:pt x="178" y="74"/>
                    <a:pt x="227" y="0"/>
                  </a:cubicBezTo>
                  <a:cubicBezTo>
                    <a:pt x="255" y="47"/>
                    <a:pt x="272" y="63"/>
                    <a:pt x="318" y="79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230"/>
                    <a:pt x="267" y="281"/>
                    <a:pt x="204" y="28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1692633" y="2091840"/>
              <a:ext cx="100013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1711683" y="2096602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7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1632308" y="1971190"/>
              <a:ext cx="195263" cy="69850"/>
            </a:xfrm>
            <a:custGeom>
              <a:avLst/>
              <a:gdLst>
                <a:gd name="T0" fmla="*/ 0 w 123"/>
                <a:gd name="T1" fmla="*/ 26 h 44"/>
                <a:gd name="T2" fmla="*/ 120 w 123"/>
                <a:gd name="T3" fmla="*/ 0 h 44"/>
                <a:gd name="T4" fmla="*/ 123 w 123"/>
                <a:gd name="T5" fmla="*/ 23 h 44"/>
                <a:gd name="T6" fmla="*/ 6 w 123"/>
                <a:gd name="T7" fmla="*/ 44 h 44"/>
                <a:gd name="T8" fmla="*/ 0 w 12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4">
                  <a:moveTo>
                    <a:pt x="0" y="26"/>
                  </a:moveTo>
                  <a:lnTo>
                    <a:pt x="120" y="0"/>
                  </a:lnTo>
                  <a:lnTo>
                    <a:pt x="123" y="23"/>
                  </a:lnTo>
                  <a:lnTo>
                    <a:pt x="6" y="4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2097445" y="2091840"/>
              <a:ext cx="101600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118083" y="2096602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6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2062520" y="1971190"/>
              <a:ext cx="193675" cy="69850"/>
            </a:xfrm>
            <a:custGeom>
              <a:avLst/>
              <a:gdLst>
                <a:gd name="T0" fmla="*/ 122 w 122"/>
                <a:gd name="T1" fmla="*/ 26 h 44"/>
                <a:gd name="T2" fmla="*/ 3 w 122"/>
                <a:gd name="T3" fmla="*/ 0 h 44"/>
                <a:gd name="T4" fmla="*/ 0 w 122"/>
                <a:gd name="T5" fmla="*/ 23 h 44"/>
                <a:gd name="T6" fmla="*/ 118 w 122"/>
                <a:gd name="T7" fmla="*/ 44 h 44"/>
                <a:gd name="T8" fmla="*/ 122 w 122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4">
                  <a:moveTo>
                    <a:pt x="122" y="26"/>
                  </a:moveTo>
                  <a:lnTo>
                    <a:pt x="3" y="0"/>
                  </a:lnTo>
                  <a:lnTo>
                    <a:pt x="0" y="23"/>
                  </a:lnTo>
                  <a:lnTo>
                    <a:pt x="118" y="44"/>
                  </a:lnTo>
                  <a:lnTo>
                    <a:pt x="122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1886308" y="2172802"/>
              <a:ext cx="122238" cy="87313"/>
            </a:xfrm>
            <a:custGeom>
              <a:avLst/>
              <a:gdLst>
                <a:gd name="T0" fmla="*/ 0 w 53"/>
                <a:gd name="T1" fmla="*/ 9 h 38"/>
                <a:gd name="T2" fmla="*/ 53 w 53"/>
                <a:gd name="T3" fmla="*/ 0 h 38"/>
                <a:gd name="T4" fmla="*/ 0 w 53"/>
                <a:gd name="T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8">
                  <a:moveTo>
                    <a:pt x="0" y="9"/>
                  </a:moveTo>
                  <a:cubicBezTo>
                    <a:pt x="0" y="9"/>
                    <a:pt x="42" y="25"/>
                    <a:pt x="53" y="0"/>
                  </a:cubicBezTo>
                  <a:cubicBezTo>
                    <a:pt x="53" y="0"/>
                    <a:pt x="43" y="38"/>
                    <a:pt x="0" y="9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1794233" y="2239477"/>
              <a:ext cx="387350" cy="61913"/>
            </a:xfrm>
            <a:custGeom>
              <a:avLst/>
              <a:gdLst>
                <a:gd name="T0" fmla="*/ 47 w 168"/>
                <a:gd name="T1" fmla="*/ 27 h 27"/>
                <a:gd name="T2" fmla="*/ 3 w 168"/>
                <a:gd name="T3" fmla="*/ 25 h 27"/>
                <a:gd name="T4" fmla="*/ 1 w 168"/>
                <a:gd name="T5" fmla="*/ 22 h 27"/>
                <a:gd name="T6" fmla="*/ 4 w 168"/>
                <a:gd name="T7" fmla="*/ 19 h 27"/>
                <a:gd name="T8" fmla="*/ 163 w 168"/>
                <a:gd name="T9" fmla="*/ 1 h 27"/>
                <a:gd name="T10" fmla="*/ 167 w 168"/>
                <a:gd name="T11" fmla="*/ 2 h 27"/>
                <a:gd name="T12" fmla="*/ 166 w 168"/>
                <a:gd name="T13" fmla="*/ 7 h 27"/>
                <a:gd name="T14" fmla="*/ 47 w 168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7">
                  <a:moveTo>
                    <a:pt x="47" y="27"/>
                  </a:moveTo>
                  <a:cubicBezTo>
                    <a:pt x="23" y="27"/>
                    <a:pt x="5" y="25"/>
                    <a:pt x="3" y="25"/>
                  </a:cubicBezTo>
                  <a:cubicBezTo>
                    <a:pt x="2" y="25"/>
                    <a:pt x="0" y="23"/>
                    <a:pt x="1" y="22"/>
                  </a:cubicBezTo>
                  <a:cubicBezTo>
                    <a:pt x="1" y="20"/>
                    <a:pt x="2" y="19"/>
                    <a:pt x="4" y="19"/>
                  </a:cubicBezTo>
                  <a:cubicBezTo>
                    <a:pt x="5" y="19"/>
                    <a:pt x="117" y="27"/>
                    <a:pt x="163" y="1"/>
                  </a:cubicBezTo>
                  <a:cubicBezTo>
                    <a:pt x="165" y="0"/>
                    <a:pt x="166" y="1"/>
                    <a:pt x="167" y="2"/>
                  </a:cubicBezTo>
                  <a:cubicBezTo>
                    <a:pt x="168" y="4"/>
                    <a:pt x="168" y="6"/>
                    <a:pt x="166" y="7"/>
                  </a:cubicBezTo>
                  <a:cubicBezTo>
                    <a:pt x="137" y="23"/>
                    <a:pt x="84" y="27"/>
                    <a:pt x="47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5148605" y="2102667"/>
            <a:ext cx="2030141" cy="4130101"/>
            <a:chOff x="5186661" y="1940755"/>
            <a:chExt cx="2030141" cy="4130101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61" y="1940755"/>
              <a:ext cx="2030141" cy="4130101"/>
            </a:xfrm>
            <a:prstGeom prst="rect">
              <a:avLst/>
            </a:prstGeom>
          </p:spPr>
        </p:pic>
        <p:sp>
          <p:nvSpPr>
            <p:cNvPr id="126" name="Rounded Rectangle 125"/>
            <p:cNvSpPr/>
            <p:nvPr/>
          </p:nvSpPr>
          <p:spPr>
            <a:xfrm>
              <a:off x="5253310" y="2338883"/>
              <a:ext cx="1890010" cy="3395024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9"/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668645" y="2876052"/>
            <a:ext cx="885446" cy="711037"/>
            <a:chOff x="5668645" y="2701884"/>
            <a:chExt cx="885446" cy="711037"/>
          </a:xfrm>
        </p:grpSpPr>
        <p:sp>
          <p:nvSpPr>
            <p:cNvPr id="128" name="Rectangle 127"/>
            <p:cNvSpPr/>
            <p:nvPr/>
          </p:nvSpPr>
          <p:spPr>
            <a:xfrm>
              <a:off x="5668645" y="3211097"/>
              <a:ext cx="102932" cy="2018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864274" y="3074479"/>
              <a:ext cx="102932" cy="3319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059903" y="2946400"/>
              <a:ext cx="102932" cy="460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55532" y="2804160"/>
              <a:ext cx="102932" cy="602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451159" y="2701884"/>
              <a:ext cx="102932" cy="704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5668645" y="3385265"/>
            <a:ext cx="102932" cy="2018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864274" y="3248647"/>
            <a:ext cx="102932" cy="3319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059903" y="3120568"/>
            <a:ext cx="102932" cy="4600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255532" y="2978327"/>
            <a:ext cx="102932" cy="6022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451159" y="2876052"/>
            <a:ext cx="102932" cy="704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9" y="4127402"/>
            <a:ext cx="1588142" cy="14095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555" y="2522751"/>
            <a:ext cx="765767" cy="644335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0" y="1180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We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want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Always-on,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Network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7238590" y="4264485"/>
            <a:ext cx="4744863" cy="1570089"/>
          </a:xfrm>
          <a:prstGeom prst="wedgeRoundRectCallout">
            <a:avLst>
              <a:gd name="adj1" fmla="val -47187"/>
              <a:gd name="adj2" fmla="val 199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App/Transport-layer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Optimization </a:t>
            </a:r>
          </a:p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to reduce E2E latency</a:t>
            </a:r>
            <a:endParaRPr lang="en-US" altLang="zh-CN" sz="32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1" name="Rounded Rectangular Callout 60"/>
          <p:cNvSpPr/>
          <p:nvPr/>
        </p:nvSpPr>
        <p:spPr>
          <a:xfrm>
            <a:off x="7287122" y="2246254"/>
            <a:ext cx="4696332" cy="1669448"/>
          </a:xfrm>
          <a:prstGeom prst="wedgeRoundRectCallout">
            <a:avLst>
              <a:gd name="adj1" fmla="val -47520"/>
              <a:gd name="adj2" fmla="val 162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Better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Wireless</a:t>
            </a:r>
            <a:r>
              <a:rPr lang="zh-CN" alt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with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lower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radio latency</a:t>
            </a:r>
            <a:endParaRPr lang="en-US" altLang="zh-CN" sz="32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392464" y="1991372"/>
            <a:ext cx="863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For more details, please </a:t>
            </a:r>
            <a:r>
              <a:rPr lang="en-US" altLang="zh-CN" sz="36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visit</a:t>
            </a:r>
            <a:r>
              <a:rPr lang="zh-CN" altLang="en-US" sz="36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dirty="0" smtClean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http</a:t>
            </a:r>
            <a:r>
              <a:rPr lang="en-US" sz="3600" dirty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://metro.cs.ucla.edu/dpcm.html 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4392464" y="3592847"/>
            <a:ext cx="10668000" cy="174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latin typeface="Helvetica" charset="0"/>
                <a:ea typeface="Helvetica" charset="0"/>
                <a:cs typeface="Helvetica" charset="0"/>
              </a:rPr>
              <a:t>Yuanjie</a:t>
            </a:r>
            <a:r>
              <a:rPr lang="zh-CN" alt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800" dirty="0">
                <a:latin typeface="Helvetica" charset="0"/>
                <a:ea typeface="Helvetica" charset="0"/>
                <a:cs typeface="Helvetica" charset="0"/>
              </a:rPr>
              <a:t>Li</a:t>
            </a:r>
            <a:r>
              <a:rPr lang="en-US" altLang="zh-CN" sz="28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8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800" dirty="0" err="1">
                <a:latin typeface="Helvetica" charset="0"/>
                <a:ea typeface="Helvetica" charset="0"/>
                <a:cs typeface="Helvetica" charset="0"/>
              </a:rPr>
              <a:t>Zengwen</a:t>
            </a:r>
            <a:r>
              <a:rPr lang="zh-CN" alt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800" dirty="0">
                <a:latin typeface="Helvetica" charset="0"/>
                <a:ea typeface="Helvetica" charset="0"/>
                <a:cs typeface="Helvetica" charset="0"/>
              </a:rPr>
              <a:t>Yuan</a:t>
            </a:r>
            <a:r>
              <a:rPr lang="en-US" altLang="zh-CN" sz="2800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sz="28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zh-CN" alt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800" dirty="0" err="1">
                <a:latin typeface="Helvetica" charset="0"/>
                <a:ea typeface="Helvetica" charset="0"/>
                <a:cs typeface="Helvetica" charset="0"/>
              </a:rPr>
              <a:t>Chunyi</a:t>
            </a:r>
            <a:r>
              <a:rPr lang="zh-CN" altLang="en-US" sz="2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800" dirty="0">
                <a:latin typeface="Helvetica" charset="0"/>
                <a:ea typeface="Helvetica" charset="0"/>
                <a:cs typeface="Helvetica" charset="0"/>
              </a:rPr>
              <a:t>Peng</a:t>
            </a:r>
            <a:r>
              <a:rPr lang="en-US" altLang="zh-CN" sz="2800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altLang="zh-CN" sz="2800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altLang="zh-CN" baseline="30000" dirty="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University</a:t>
            </a:r>
            <a:r>
              <a:rPr lang="zh-CN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of</a:t>
            </a:r>
            <a:r>
              <a:rPr lang="zh-CN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California,</a:t>
            </a:r>
            <a:r>
              <a:rPr lang="zh-CN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Los</a:t>
            </a:r>
            <a:r>
              <a:rPr lang="zh-CN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Angeles</a:t>
            </a:r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altLang="zh-CN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Purdue</a:t>
            </a:r>
            <a:r>
              <a:rPr lang="zh-CN" alt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University</a:t>
            </a:r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4439" y="1313963"/>
            <a:ext cx="2940404" cy="4924479"/>
            <a:chOff x="1413232" y="1313964"/>
            <a:chExt cx="1503364" cy="251777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568807" y="3004653"/>
              <a:ext cx="782638" cy="762001"/>
            </a:xfrm>
            <a:custGeom>
              <a:avLst/>
              <a:gdLst>
                <a:gd name="T0" fmla="*/ 318 w 339"/>
                <a:gd name="T1" fmla="*/ 8 h 329"/>
                <a:gd name="T2" fmla="*/ 176 w 339"/>
                <a:gd name="T3" fmla="*/ 0 h 329"/>
                <a:gd name="T4" fmla="*/ 176 w 339"/>
                <a:gd name="T5" fmla="*/ 3 h 329"/>
                <a:gd name="T6" fmla="*/ 163 w 339"/>
                <a:gd name="T7" fmla="*/ 3 h 329"/>
                <a:gd name="T8" fmla="*/ 163 w 339"/>
                <a:gd name="T9" fmla="*/ 0 h 329"/>
                <a:gd name="T10" fmla="*/ 21 w 339"/>
                <a:gd name="T11" fmla="*/ 8 h 329"/>
                <a:gd name="T12" fmla="*/ 49 w 339"/>
                <a:gd name="T13" fmla="*/ 329 h 329"/>
                <a:gd name="T14" fmla="*/ 133 w 339"/>
                <a:gd name="T15" fmla="*/ 329 h 329"/>
                <a:gd name="T16" fmla="*/ 163 w 339"/>
                <a:gd name="T17" fmla="*/ 114 h 329"/>
                <a:gd name="T18" fmla="*/ 176 w 339"/>
                <a:gd name="T19" fmla="*/ 114 h 329"/>
                <a:gd name="T20" fmla="*/ 206 w 339"/>
                <a:gd name="T21" fmla="*/ 329 h 329"/>
                <a:gd name="T22" fmla="*/ 290 w 339"/>
                <a:gd name="T23" fmla="*/ 329 h 329"/>
                <a:gd name="T24" fmla="*/ 318 w 339"/>
                <a:gd name="T25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" h="329">
                  <a:moveTo>
                    <a:pt x="318" y="8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0" y="185"/>
                    <a:pt x="49" y="329"/>
                  </a:cubicBezTo>
                  <a:cubicBezTo>
                    <a:pt x="133" y="329"/>
                    <a:pt x="133" y="329"/>
                    <a:pt x="133" y="329"/>
                  </a:cubicBezTo>
                  <a:cubicBezTo>
                    <a:pt x="133" y="329"/>
                    <a:pt x="158" y="278"/>
                    <a:pt x="163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81" y="278"/>
                    <a:pt x="206" y="329"/>
                    <a:pt x="206" y="329"/>
                  </a:cubicBezTo>
                  <a:cubicBezTo>
                    <a:pt x="290" y="329"/>
                    <a:pt x="290" y="329"/>
                    <a:pt x="290" y="329"/>
                  </a:cubicBezTo>
                  <a:cubicBezTo>
                    <a:pt x="339" y="185"/>
                    <a:pt x="318" y="8"/>
                    <a:pt x="318" y="8"/>
                  </a:cubicBezTo>
                  <a:close/>
                </a:path>
              </a:pathLst>
            </a:custGeom>
            <a:solidFill>
              <a:srgbClr val="563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49770" y="3677754"/>
              <a:ext cx="257175" cy="153988"/>
            </a:xfrm>
            <a:custGeom>
              <a:avLst/>
              <a:gdLst>
                <a:gd name="T0" fmla="*/ 95 w 112"/>
                <a:gd name="T1" fmla="*/ 66 h 66"/>
                <a:gd name="T2" fmla="*/ 18 w 112"/>
                <a:gd name="T3" fmla="*/ 66 h 66"/>
                <a:gd name="T4" fmla="*/ 0 w 112"/>
                <a:gd name="T5" fmla="*/ 48 h 66"/>
                <a:gd name="T6" fmla="*/ 0 w 112"/>
                <a:gd name="T7" fmla="*/ 47 h 66"/>
                <a:gd name="T8" fmla="*/ 56 w 112"/>
                <a:gd name="T9" fmla="*/ 0 h 66"/>
                <a:gd name="T10" fmla="*/ 57 w 112"/>
                <a:gd name="T11" fmla="*/ 0 h 66"/>
                <a:gd name="T12" fmla="*/ 112 w 112"/>
                <a:gd name="T13" fmla="*/ 47 h 66"/>
                <a:gd name="T14" fmla="*/ 112 w 112"/>
                <a:gd name="T15" fmla="*/ 48 h 66"/>
                <a:gd name="T16" fmla="*/ 95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95" y="66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8" y="66"/>
                    <a:pt x="0" y="5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6"/>
                    <a:pt x="25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7" y="0"/>
                    <a:pt x="112" y="16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8"/>
                    <a:pt x="104" y="66"/>
                    <a:pt x="95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011720" y="3677754"/>
              <a:ext cx="258763" cy="153988"/>
            </a:xfrm>
            <a:custGeom>
              <a:avLst/>
              <a:gdLst>
                <a:gd name="T0" fmla="*/ 18 w 112"/>
                <a:gd name="T1" fmla="*/ 66 h 66"/>
                <a:gd name="T2" fmla="*/ 94 w 112"/>
                <a:gd name="T3" fmla="*/ 66 h 66"/>
                <a:gd name="T4" fmla="*/ 112 w 112"/>
                <a:gd name="T5" fmla="*/ 48 h 66"/>
                <a:gd name="T6" fmla="*/ 112 w 112"/>
                <a:gd name="T7" fmla="*/ 47 h 66"/>
                <a:gd name="T8" fmla="*/ 57 w 112"/>
                <a:gd name="T9" fmla="*/ 0 h 66"/>
                <a:gd name="T10" fmla="*/ 55 w 112"/>
                <a:gd name="T11" fmla="*/ 0 h 66"/>
                <a:gd name="T12" fmla="*/ 0 w 112"/>
                <a:gd name="T13" fmla="*/ 47 h 66"/>
                <a:gd name="T14" fmla="*/ 0 w 112"/>
                <a:gd name="T15" fmla="*/ 48 h 66"/>
                <a:gd name="T16" fmla="*/ 18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18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104" y="66"/>
                    <a:pt x="112" y="58"/>
                    <a:pt x="112" y="48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16"/>
                    <a:pt x="87" y="0"/>
                    <a:pt x="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1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8"/>
                    <a:pt x="8" y="66"/>
                    <a:pt x="18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733908" y="2344253"/>
              <a:ext cx="419100" cy="679451"/>
            </a:xfrm>
            <a:prstGeom prst="rect">
              <a:avLst/>
            </a:pr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57745" y="2523640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797408" y="2387115"/>
              <a:ext cx="147638" cy="100013"/>
            </a:xfrm>
            <a:custGeom>
              <a:avLst/>
              <a:gdLst>
                <a:gd name="T0" fmla="*/ 64 w 64"/>
                <a:gd name="T1" fmla="*/ 18 h 43"/>
                <a:gd name="T2" fmla="*/ 64 w 64"/>
                <a:gd name="T3" fmla="*/ 27 h 43"/>
                <a:gd name="T4" fmla="*/ 12 w 64"/>
                <a:gd name="T5" fmla="*/ 41 h 43"/>
                <a:gd name="T6" fmla="*/ 0 w 64"/>
                <a:gd name="T7" fmla="*/ 32 h 43"/>
                <a:gd name="T8" fmla="*/ 0 w 64"/>
                <a:gd name="T9" fmla="*/ 11 h 43"/>
                <a:gd name="T10" fmla="*/ 12 w 64"/>
                <a:gd name="T11" fmla="*/ 2 h 43"/>
                <a:gd name="T12" fmla="*/ 64 w 64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3">
                  <a:moveTo>
                    <a:pt x="64" y="18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6" y="43"/>
                    <a:pt x="0" y="38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6" y="0"/>
                    <a:pt x="12" y="2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945045" y="2387115"/>
              <a:ext cx="149225" cy="100013"/>
            </a:xfrm>
            <a:custGeom>
              <a:avLst/>
              <a:gdLst>
                <a:gd name="T0" fmla="*/ 0 w 65"/>
                <a:gd name="T1" fmla="*/ 18 h 43"/>
                <a:gd name="T2" fmla="*/ 0 w 65"/>
                <a:gd name="T3" fmla="*/ 27 h 43"/>
                <a:gd name="T4" fmla="*/ 53 w 65"/>
                <a:gd name="T5" fmla="*/ 41 h 43"/>
                <a:gd name="T6" fmla="*/ 65 w 65"/>
                <a:gd name="T7" fmla="*/ 32 h 43"/>
                <a:gd name="T8" fmla="*/ 65 w 65"/>
                <a:gd name="T9" fmla="*/ 11 h 43"/>
                <a:gd name="T10" fmla="*/ 53 w 65"/>
                <a:gd name="T11" fmla="*/ 2 h 43"/>
                <a:gd name="T12" fmla="*/ 0 w 65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3">
                  <a:moveTo>
                    <a:pt x="0" y="1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9" y="43"/>
                    <a:pt x="65" y="38"/>
                    <a:pt x="65" y="3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"/>
                    <a:pt x="59" y="0"/>
                    <a:pt x="53" y="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906945" y="2406165"/>
              <a:ext cx="76200" cy="69850"/>
            </a:xfrm>
            <a:custGeom>
              <a:avLst/>
              <a:gdLst>
                <a:gd name="T0" fmla="*/ 23 w 33"/>
                <a:gd name="T1" fmla="*/ 30 h 30"/>
                <a:gd name="T2" fmla="*/ 10 w 33"/>
                <a:gd name="T3" fmla="*/ 30 h 30"/>
                <a:gd name="T4" fmla="*/ 0 w 33"/>
                <a:gd name="T5" fmla="*/ 19 h 30"/>
                <a:gd name="T6" fmla="*/ 0 w 33"/>
                <a:gd name="T7" fmla="*/ 10 h 30"/>
                <a:gd name="T8" fmla="*/ 10 w 33"/>
                <a:gd name="T9" fmla="*/ 0 h 30"/>
                <a:gd name="T10" fmla="*/ 23 w 33"/>
                <a:gd name="T11" fmla="*/ 0 h 30"/>
                <a:gd name="T12" fmla="*/ 33 w 33"/>
                <a:gd name="T13" fmla="*/ 10 h 30"/>
                <a:gd name="T14" fmla="*/ 33 w 33"/>
                <a:gd name="T15" fmla="*/ 19 h 30"/>
                <a:gd name="T16" fmla="*/ 23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23" y="3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0"/>
                    <a:pt x="33" y="4"/>
                    <a:pt x="33" y="1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25"/>
                    <a:pt x="28" y="30"/>
                    <a:pt x="23" y="30"/>
                  </a:cubicBezTo>
                  <a:close/>
                </a:path>
              </a:pathLst>
            </a:custGeom>
            <a:solidFill>
              <a:srgbClr val="AD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895833" y="2476015"/>
              <a:ext cx="49213" cy="542926"/>
            </a:xfrm>
            <a:custGeom>
              <a:avLst/>
              <a:gdLst>
                <a:gd name="T0" fmla="*/ 21 w 21"/>
                <a:gd name="T1" fmla="*/ 0 h 235"/>
                <a:gd name="T2" fmla="*/ 21 w 21"/>
                <a:gd name="T3" fmla="*/ 235 h 235"/>
                <a:gd name="T4" fmla="*/ 21 w 21"/>
                <a:gd name="T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5">
                  <a:moveTo>
                    <a:pt x="21" y="0"/>
                  </a:moveTo>
                  <a:cubicBezTo>
                    <a:pt x="21" y="235"/>
                    <a:pt x="21" y="235"/>
                    <a:pt x="21" y="235"/>
                  </a:cubicBezTo>
                  <a:cubicBezTo>
                    <a:pt x="21" y="235"/>
                    <a:pt x="0" y="92"/>
                    <a:pt x="21" y="0"/>
                  </a:cubicBezTo>
                  <a:close/>
                </a:path>
              </a:pathLst>
            </a:cu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57745" y="268397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957745" y="284272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457808" y="2237890"/>
              <a:ext cx="458788" cy="531813"/>
            </a:xfrm>
            <a:custGeom>
              <a:avLst/>
              <a:gdLst>
                <a:gd name="T0" fmla="*/ 194 w 199"/>
                <a:gd name="T1" fmla="*/ 176 h 230"/>
                <a:gd name="T2" fmla="*/ 99 w 199"/>
                <a:gd name="T3" fmla="*/ 228 h 230"/>
                <a:gd name="T4" fmla="*/ 91 w 199"/>
                <a:gd name="T5" fmla="*/ 226 h 230"/>
                <a:gd name="T6" fmla="*/ 1 w 199"/>
                <a:gd name="T7" fmla="*/ 63 h 230"/>
                <a:gd name="T8" fmla="*/ 4 w 199"/>
                <a:gd name="T9" fmla="*/ 54 h 230"/>
                <a:gd name="T10" fmla="*/ 99 w 199"/>
                <a:gd name="T11" fmla="*/ 2 h 230"/>
                <a:gd name="T12" fmla="*/ 107 w 199"/>
                <a:gd name="T13" fmla="*/ 4 h 230"/>
                <a:gd name="T14" fmla="*/ 197 w 199"/>
                <a:gd name="T15" fmla="*/ 167 h 230"/>
                <a:gd name="T16" fmla="*/ 194 w 199"/>
                <a:gd name="T17" fmla="*/ 17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30">
                  <a:moveTo>
                    <a:pt x="194" y="176"/>
                  </a:moveTo>
                  <a:cubicBezTo>
                    <a:pt x="99" y="228"/>
                    <a:pt x="99" y="228"/>
                    <a:pt x="99" y="228"/>
                  </a:cubicBezTo>
                  <a:cubicBezTo>
                    <a:pt x="96" y="230"/>
                    <a:pt x="92" y="229"/>
                    <a:pt x="91" y="22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0"/>
                    <a:pt x="1" y="56"/>
                    <a:pt x="4" y="54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6" y="1"/>
                    <a:pt x="107" y="4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199" y="170"/>
                    <a:pt x="197" y="174"/>
                    <a:pt x="194" y="176"/>
                  </a:cubicBez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499083" y="2283927"/>
              <a:ext cx="371475" cy="430213"/>
            </a:xfrm>
            <a:custGeom>
              <a:avLst/>
              <a:gdLst>
                <a:gd name="T0" fmla="*/ 156 w 161"/>
                <a:gd name="T1" fmla="*/ 144 h 186"/>
                <a:gd name="T2" fmla="*/ 82 w 161"/>
                <a:gd name="T3" fmla="*/ 185 h 186"/>
                <a:gd name="T4" fmla="*/ 73 w 161"/>
                <a:gd name="T5" fmla="*/ 182 h 186"/>
                <a:gd name="T6" fmla="*/ 1 w 161"/>
                <a:gd name="T7" fmla="*/ 51 h 186"/>
                <a:gd name="T8" fmla="*/ 4 w 161"/>
                <a:gd name="T9" fmla="*/ 43 h 186"/>
                <a:gd name="T10" fmla="*/ 78 w 161"/>
                <a:gd name="T11" fmla="*/ 2 h 186"/>
                <a:gd name="T12" fmla="*/ 87 w 161"/>
                <a:gd name="T13" fmla="*/ 4 h 186"/>
                <a:gd name="T14" fmla="*/ 159 w 161"/>
                <a:gd name="T15" fmla="*/ 135 h 186"/>
                <a:gd name="T16" fmla="*/ 156 w 161"/>
                <a:gd name="T17" fmla="*/ 14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86">
                  <a:moveTo>
                    <a:pt x="156" y="144"/>
                  </a:moveTo>
                  <a:cubicBezTo>
                    <a:pt x="82" y="185"/>
                    <a:pt x="82" y="185"/>
                    <a:pt x="82" y="185"/>
                  </a:cubicBezTo>
                  <a:cubicBezTo>
                    <a:pt x="79" y="186"/>
                    <a:pt x="75" y="185"/>
                    <a:pt x="73" y="18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48"/>
                    <a:pt x="1" y="44"/>
                    <a:pt x="4" y="43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1" y="0"/>
                    <a:pt x="85" y="1"/>
                    <a:pt x="87" y="4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61" y="138"/>
                    <a:pt x="159" y="142"/>
                    <a:pt x="156" y="144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753083" y="2658578"/>
              <a:ext cx="61913" cy="50800"/>
            </a:xfrm>
            <a:custGeom>
              <a:avLst/>
              <a:gdLst>
                <a:gd name="T0" fmla="*/ 23 w 27"/>
                <a:gd name="T1" fmla="*/ 13 h 22"/>
                <a:gd name="T2" fmla="*/ 11 w 27"/>
                <a:gd name="T3" fmla="*/ 20 h 22"/>
                <a:gd name="T4" fmla="*/ 2 w 27"/>
                <a:gd name="T5" fmla="*/ 17 h 22"/>
                <a:gd name="T6" fmla="*/ 2 w 27"/>
                <a:gd name="T7" fmla="*/ 17 h 22"/>
                <a:gd name="T8" fmla="*/ 5 w 27"/>
                <a:gd name="T9" fmla="*/ 8 h 22"/>
                <a:gd name="T10" fmla="*/ 17 w 27"/>
                <a:gd name="T11" fmla="*/ 2 h 22"/>
                <a:gd name="T12" fmla="*/ 25 w 27"/>
                <a:gd name="T13" fmla="*/ 5 h 22"/>
                <a:gd name="T14" fmla="*/ 25 w 27"/>
                <a:gd name="T15" fmla="*/ 5 h 22"/>
                <a:gd name="T16" fmla="*/ 23 w 27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2">
                  <a:moveTo>
                    <a:pt x="23" y="13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4" y="20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0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8"/>
                    <a:pt x="26" y="12"/>
                    <a:pt x="23" y="13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465746" y="2390290"/>
              <a:ext cx="211138" cy="379413"/>
            </a:xfrm>
            <a:custGeom>
              <a:avLst/>
              <a:gdLst>
                <a:gd name="T0" fmla="*/ 4 w 91"/>
                <a:gd name="T1" fmla="*/ 81 h 164"/>
                <a:gd name="T2" fmla="*/ 9 w 91"/>
                <a:gd name="T3" fmla="*/ 54 h 164"/>
                <a:gd name="T4" fmla="*/ 65 w 91"/>
                <a:gd name="T5" fmla="*/ 16 h 164"/>
                <a:gd name="T6" fmla="*/ 41 w 91"/>
                <a:gd name="T7" fmla="*/ 76 h 164"/>
                <a:gd name="T8" fmla="*/ 81 w 91"/>
                <a:gd name="T9" fmla="*/ 149 h 164"/>
                <a:gd name="T10" fmla="*/ 41 w 91"/>
                <a:gd name="T11" fmla="*/ 164 h 164"/>
                <a:gd name="T12" fmla="*/ 0 w 91"/>
                <a:gd name="T13" fmla="*/ 91 h 164"/>
                <a:gd name="T14" fmla="*/ 4 w 91"/>
                <a:gd name="T15" fmla="*/ 8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164">
                  <a:moveTo>
                    <a:pt x="4" y="81"/>
                  </a:moveTo>
                  <a:cubicBezTo>
                    <a:pt x="4" y="81"/>
                    <a:pt x="4" y="68"/>
                    <a:pt x="9" y="54"/>
                  </a:cubicBezTo>
                  <a:cubicBezTo>
                    <a:pt x="18" y="29"/>
                    <a:pt x="41" y="0"/>
                    <a:pt x="65" y="16"/>
                  </a:cubicBezTo>
                  <a:cubicBezTo>
                    <a:pt x="91" y="35"/>
                    <a:pt x="41" y="76"/>
                    <a:pt x="41" y="76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1" y="149"/>
                    <a:pt x="62" y="160"/>
                    <a:pt x="41" y="164"/>
                  </a:cubicBezTo>
                  <a:cubicBezTo>
                    <a:pt x="0" y="91"/>
                    <a:pt x="0" y="91"/>
                    <a:pt x="0" y="91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718158" y="2437915"/>
              <a:ext cx="187325" cy="146050"/>
            </a:xfrm>
            <a:custGeom>
              <a:avLst/>
              <a:gdLst>
                <a:gd name="T0" fmla="*/ 44 w 81"/>
                <a:gd name="T1" fmla="*/ 0 h 63"/>
                <a:gd name="T2" fmla="*/ 50 w 81"/>
                <a:gd name="T3" fmla="*/ 43 h 63"/>
                <a:gd name="T4" fmla="*/ 7 w 81"/>
                <a:gd name="T5" fmla="*/ 48 h 63"/>
                <a:gd name="T6" fmla="*/ 12 w 81"/>
                <a:gd name="T7" fmla="*/ 24 h 63"/>
                <a:gd name="T8" fmla="*/ 44 w 8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3">
                  <a:moveTo>
                    <a:pt x="44" y="0"/>
                  </a:moveTo>
                  <a:cubicBezTo>
                    <a:pt x="48" y="2"/>
                    <a:pt x="81" y="19"/>
                    <a:pt x="50" y="43"/>
                  </a:cubicBezTo>
                  <a:cubicBezTo>
                    <a:pt x="27" y="63"/>
                    <a:pt x="11" y="57"/>
                    <a:pt x="7" y="48"/>
                  </a:cubicBezTo>
                  <a:cubicBezTo>
                    <a:pt x="0" y="33"/>
                    <a:pt x="12" y="24"/>
                    <a:pt x="12" y="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729271" y="2442678"/>
              <a:ext cx="107950" cy="106363"/>
            </a:xfrm>
            <a:custGeom>
              <a:avLst/>
              <a:gdLst>
                <a:gd name="T0" fmla="*/ 0 w 47"/>
                <a:gd name="T1" fmla="*/ 29 h 46"/>
                <a:gd name="T2" fmla="*/ 0 w 47"/>
                <a:gd name="T3" fmla="*/ 34 h 46"/>
                <a:gd name="T4" fmla="*/ 47 w 47"/>
                <a:gd name="T5" fmla="*/ 5 h 46"/>
                <a:gd name="T6" fmla="*/ 47 w 47"/>
                <a:gd name="T7" fmla="*/ 4 h 46"/>
                <a:gd name="T8" fmla="*/ 42 w 47"/>
                <a:gd name="T9" fmla="*/ 0 h 46"/>
                <a:gd name="T10" fmla="*/ 0 w 47"/>
                <a:gd name="T1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6">
                  <a:moveTo>
                    <a:pt x="0" y="29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3" y="46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3"/>
                    <a:pt x="44" y="1"/>
                    <a:pt x="42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2683233" y="2374415"/>
              <a:ext cx="174625" cy="163513"/>
            </a:xfrm>
            <a:custGeom>
              <a:avLst/>
              <a:gdLst>
                <a:gd name="T0" fmla="*/ 45 w 76"/>
                <a:gd name="T1" fmla="*/ 0 h 71"/>
                <a:gd name="T2" fmla="*/ 56 w 76"/>
                <a:gd name="T3" fmla="*/ 42 h 71"/>
                <a:gd name="T4" fmla="*/ 9 w 76"/>
                <a:gd name="T5" fmla="*/ 58 h 71"/>
                <a:gd name="T6" fmla="*/ 15 w 76"/>
                <a:gd name="T7" fmla="*/ 28 h 71"/>
                <a:gd name="T8" fmla="*/ 45 w 76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1">
                  <a:moveTo>
                    <a:pt x="45" y="0"/>
                  </a:moveTo>
                  <a:cubicBezTo>
                    <a:pt x="45" y="0"/>
                    <a:pt x="76" y="14"/>
                    <a:pt x="56" y="42"/>
                  </a:cubicBezTo>
                  <a:cubicBezTo>
                    <a:pt x="37" y="71"/>
                    <a:pt x="14" y="66"/>
                    <a:pt x="9" y="58"/>
                  </a:cubicBezTo>
                  <a:cubicBezTo>
                    <a:pt x="0" y="43"/>
                    <a:pt x="15" y="28"/>
                    <a:pt x="15" y="28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707046" y="2377590"/>
              <a:ext cx="98425" cy="95250"/>
            </a:xfrm>
            <a:custGeom>
              <a:avLst/>
              <a:gdLst>
                <a:gd name="T0" fmla="*/ 0 w 43"/>
                <a:gd name="T1" fmla="*/ 33 h 41"/>
                <a:gd name="T2" fmla="*/ 0 w 43"/>
                <a:gd name="T3" fmla="*/ 33 h 41"/>
                <a:gd name="T4" fmla="*/ 43 w 43"/>
                <a:gd name="T5" fmla="*/ 3 h 41"/>
                <a:gd name="T6" fmla="*/ 43 w 43"/>
                <a:gd name="T7" fmla="*/ 3 h 41"/>
                <a:gd name="T8" fmla="*/ 38 w 43"/>
                <a:gd name="T9" fmla="*/ 0 h 41"/>
                <a:gd name="T10" fmla="*/ 0 w 43"/>
                <a:gd name="T1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1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3" y="41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0" y="1"/>
                    <a:pt x="38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641958" y="2301390"/>
              <a:ext cx="174625" cy="171450"/>
            </a:xfrm>
            <a:custGeom>
              <a:avLst/>
              <a:gdLst>
                <a:gd name="T0" fmla="*/ 24 w 76"/>
                <a:gd name="T1" fmla="*/ 20 h 74"/>
                <a:gd name="T2" fmla="*/ 12 w 76"/>
                <a:gd name="T3" fmla="*/ 60 h 74"/>
                <a:gd name="T4" fmla="*/ 52 w 76"/>
                <a:gd name="T5" fmla="*/ 53 h 74"/>
                <a:gd name="T6" fmla="*/ 63 w 76"/>
                <a:gd name="T7" fmla="*/ 12 h 74"/>
                <a:gd name="T8" fmla="*/ 24 w 76"/>
                <a:gd name="T9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4">
                  <a:moveTo>
                    <a:pt x="24" y="20"/>
                  </a:moveTo>
                  <a:cubicBezTo>
                    <a:pt x="18" y="25"/>
                    <a:pt x="0" y="46"/>
                    <a:pt x="12" y="60"/>
                  </a:cubicBezTo>
                  <a:cubicBezTo>
                    <a:pt x="24" y="74"/>
                    <a:pt x="42" y="63"/>
                    <a:pt x="52" y="53"/>
                  </a:cubicBezTo>
                  <a:cubicBezTo>
                    <a:pt x="62" y="43"/>
                    <a:pt x="76" y="24"/>
                    <a:pt x="63" y="12"/>
                  </a:cubicBezTo>
                  <a:cubicBezTo>
                    <a:pt x="49" y="0"/>
                    <a:pt x="29" y="14"/>
                    <a:pt x="24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451332" y="3080853"/>
              <a:ext cx="220663" cy="307975"/>
            </a:xfrm>
            <a:custGeom>
              <a:avLst/>
              <a:gdLst>
                <a:gd name="T0" fmla="*/ 8 w 96"/>
                <a:gd name="T1" fmla="*/ 0 h 133"/>
                <a:gd name="T2" fmla="*/ 20 w 96"/>
                <a:gd name="T3" fmla="*/ 82 h 133"/>
                <a:gd name="T4" fmla="*/ 78 w 96"/>
                <a:gd name="T5" fmla="*/ 124 h 133"/>
                <a:gd name="T6" fmla="*/ 59 w 96"/>
                <a:gd name="T7" fmla="*/ 80 h 133"/>
                <a:gd name="T8" fmla="*/ 71 w 96"/>
                <a:gd name="T9" fmla="*/ 74 h 133"/>
                <a:gd name="T10" fmla="*/ 64 w 96"/>
                <a:gd name="T11" fmla="*/ 6 h 133"/>
                <a:gd name="T12" fmla="*/ 8 w 96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33">
                  <a:moveTo>
                    <a:pt x="8" y="0"/>
                  </a:moveTo>
                  <a:cubicBezTo>
                    <a:pt x="8" y="0"/>
                    <a:pt x="0" y="49"/>
                    <a:pt x="20" y="82"/>
                  </a:cubicBezTo>
                  <a:cubicBezTo>
                    <a:pt x="41" y="115"/>
                    <a:pt x="60" y="133"/>
                    <a:pt x="78" y="124"/>
                  </a:cubicBezTo>
                  <a:cubicBezTo>
                    <a:pt x="96" y="115"/>
                    <a:pt x="61" y="82"/>
                    <a:pt x="59" y="80"/>
                  </a:cubicBezTo>
                  <a:cubicBezTo>
                    <a:pt x="59" y="80"/>
                    <a:pt x="69" y="80"/>
                    <a:pt x="71" y="74"/>
                  </a:cubicBezTo>
                  <a:cubicBezTo>
                    <a:pt x="73" y="67"/>
                    <a:pt x="76" y="33"/>
                    <a:pt x="64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544995" y="3222141"/>
              <a:ext cx="60325" cy="63500"/>
            </a:xfrm>
            <a:custGeom>
              <a:avLst/>
              <a:gdLst>
                <a:gd name="T0" fmla="*/ 26 w 26"/>
                <a:gd name="T1" fmla="*/ 27 h 27"/>
                <a:gd name="T2" fmla="*/ 18 w 26"/>
                <a:gd name="T3" fmla="*/ 19 h 27"/>
                <a:gd name="T4" fmla="*/ 2 w 26"/>
                <a:gd name="T5" fmla="*/ 0 h 27"/>
                <a:gd name="T6" fmla="*/ 26 w 26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2" y="23"/>
                    <a:pt x="18" y="19"/>
                    <a:pt x="18" y="19"/>
                  </a:cubicBezTo>
                  <a:cubicBezTo>
                    <a:pt x="18" y="19"/>
                    <a:pt x="8" y="17"/>
                    <a:pt x="2" y="0"/>
                  </a:cubicBezTo>
                  <a:cubicBezTo>
                    <a:pt x="2" y="0"/>
                    <a:pt x="0" y="27"/>
                    <a:pt x="26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446570" y="2350603"/>
              <a:ext cx="295275" cy="784226"/>
            </a:xfrm>
            <a:custGeom>
              <a:avLst/>
              <a:gdLst>
                <a:gd name="T0" fmla="*/ 128 w 128"/>
                <a:gd name="T1" fmla="*/ 0 h 339"/>
                <a:gd name="T2" fmla="*/ 0 w 128"/>
                <a:gd name="T3" fmla="*/ 322 h 339"/>
                <a:gd name="T4" fmla="*/ 73 w 128"/>
                <a:gd name="T5" fmla="*/ 322 h 339"/>
                <a:gd name="T6" fmla="*/ 74 w 128"/>
                <a:gd name="T7" fmla="*/ 291 h 339"/>
                <a:gd name="T8" fmla="*/ 128 w 128"/>
                <a:gd name="T9" fmla="*/ 291 h 339"/>
                <a:gd name="T10" fmla="*/ 128 w 128"/>
                <a:gd name="T11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339">
                  <a:moveTo>
                    <a:pt x="128" y="0"/>
                  </a:moveTo>
                  <a:cubicBezTo>
                    <a:pt x="97" y="10"/>
                    <a:pt x="5" y="59"/>
                    <a:pt x="0" y="322"/>
                  </a:cubicBezTo>
                  <a:cubicBezTo>
                    <a:pt x="0" y="322"/>
                    <a:pt x="39" y="339"/>
                    <a:pt x="73" y="322"/>
                  </a:cubicBezTo>
                  <a:cubicBezTo>
                    <a:pt x="74" y="291"/>
                    <a:pt x="74" y="291"/>
                    <a:pt x="74" y="291"/>
                  </a:cubicBezTo>
                  <a:cubicBezTo>
                    <a:pt x="128" y="291"/>
                    <a:pt x="128" y="291"/>
                    <a:pt x="128" y="29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2148245" y="2350603"/>
              <a:ext cx="431800" cy="793751"/>
            </a:xfrm>
            <a:custGeom>
              <a:avLst/>
              <a:gdLst>
                <a:gd name="T0" fmla="*/ 142 w 187"/>
                <a:gd name="T1" fmla="*/ 98 h 343"/>
                <a:gd name="T2" fmla="*/ 99 w 187"/>
                <a:gd name="T3" fmla="*/ 143 h 343"/>
                <a:gd name="T4" fmla="*/ 0 w 187"/>
                <a:gd name="T5" fmla="*/ 0 h 343"/>
                <a:gd name="T6" fmla="*/ 0 w 187"/>
                <a:gd name="T7" fmla="*/ 291 h 343"/>
                <a:gd name="T8" fmla="*/ 67 w 187"/>
                <a:gd name="T9" fmla="*/ 291 h 343"/>
                <a:gd name="T10" fmla="*/ 187 w 187"/>
                <a:gd name="T11" fmla="*/ 184 h 343"/>
                <a:gd name="T12" fmla="*/ 142 w 187"/>
                <a:gd name="T13" fmla="*/ 9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43">
                  <a:moveTo>
                    <a:pt x="142" y="98"/>
                  </a:moveTo>
                  <a:cubicBezTo>
                    <a:pt x="142" y="98"/>
                    <a:pt x="113" y="118"/>
                    <a:pt x="99" y="143"/>
                  </a:cubicBezTo>
                  <a:cubicBezTo>
                    <a:pt x="99" y="143"/>
                    <a:pt x="76" y="26"/>
                    <a:pt x="0" y="0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7" y="291"/>
                    <a:pt x="80" y="343"/>
                    <a:pt x="187" y="184"/>
                  </a:cubicBezTo>
                  <a:lnTo>
                    <a:pt x="142" y="98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578332" y="2531578"/>
              <a:ext cx="38100" cy="492125"/>
            </a:xfrm>
            <a:custGeom>
              <a:avLst/>
              <a:gdLst>
                <a:gd name="T0" fmla="*/ 17 w 17"/>
                <a:gd name="T1" fmla="*/ 213 h 213"/>
                <a:gd name="T2" fmla="*/ 17 w 17"/>
                <a:gd name="T3" fmla="*/ 0 h 213"/>
                <a:gd name="T4" fmla="*/ 17 w 17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3">
                  <a:moveTo>
                    <a:pt x="17" y="21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0" y="167"/>
                    <a:pt x="17" y="213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5246" y="2569678"/>
              <a:ext cx="58738" cy="454025"/>
            </a:xfrm>
            <a:custGeom>
              <a:avLst/>
              <a:gdLst>
                <a:gd name="T0" fmla="*/ 12 w 26"/>
                <a:gd name="T1" fmla="*/ 196 h 196"/>
                <a:gd name="T2" fmla="*/ 0 w 26"/>
                <a:gd name="T3" fmla="*/ 0 h 196"/>
                <a:gd name="T4" fmla="*/ 12 w 26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6">
                  <a:moveTo>
                    <a:pt x="12" y="19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6" y="123"/>
                    <a:pt x="12" y="19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413232" y="1313964"/>
              <a:ext cx="1112838" cy="900113"/>
            </a:xfrm>
            <a:custGeom>
              <a:avLst/>
              <a:gdLst>
                <a:gd name="T0" fmla="*/ 33 w 482"/>
                <a:gd name="T1" fmla="*/ 333 h 389"/>
                <a:gd name="T2" fmla="*/ 33 w 482"/>
                <a:gd name="T3" fmla="*/ 158 h 389"/>
                <a:gd name="T4" fmla="*/ 302 w 482"/>
                <a:gd name="T5" fmla="*/ 85 h 389"/>
                <a:gd name="T6" fmla="*/ 429 w 482"/>
                <a:gd name="T7" fmla="*/ 333 h 389"/>
                <a:gd name="T8" fmla="*/ 225 w 482"/>
                <a:gd name="T9" fmla="*/ 389 h 389"/>
                <a:gd name="T10" fmla="*/ 33 w 482"/>
                <a:gd name="T11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389">
                  <a:moveTo>
                    <a:pt x="33" y="333"/>
                  </a:moveTo>
                  <a:cubicBezTo>
                    <a:pt x="33" y="333"/>
                    <a:pt x="0" y="237"/>
                    <a:pt x="33" y="158"/>
                  </a:cubicBezTo>
                  <a:cubicBezTo>
                    <a:pt x="68" y="74"/>
                    <a:pt x="194" y="0"/>
                    <a:pt x="302" y="85"/>
                  </a:cubicBezTo>
                  <a:cubicBezTo>
                    <a:pt x="302" y="85"/>
                    <a:pt x="482" y="54"/>
                    <a:pt x="429" y="333"/>
                  </a:cubicBezTo>
                  <a:cubicBezTo>
                    <a:pt x="225" y="389"/>
                    <a:pt x="225" y="389"/>
                    <a:pt x="225" y="389"/>
                  </a:cubicBezTo>
                  <a:lnTo>
                    <a:pt x="33" y="333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081570" y="1444139"/>
              <a:ext cx="109538" cy="87313"/>
            </a:xfrm>
            <a:custGeom>
              <a:avLst/>
              <a:gdLst>
                <a:gd name="T0" fmla="*/ 0 w 48"/>
                <a:gd name="T1" fmla="*/ 35 h 38"/>
                <a:gd name="T2" fmla="*/ 0 w 48"/>
                <a:gd name="T3" fmla="*/ 0 h 38"/>
                <a:gd name="T4" fmla="*/ 19 w 48"/>
                <a:gd name="T5" fmla="*/ 14 h 38"/>
                <a:gd name="T6" fmla="*/ 48 w 48"/>
                <a:gd name="T7" fmla="*/ 15 h 38"/>
                <a:gd name="T8" fmla="*/ 12 w 48"/>
                <a:gd name="T9" fmla="*/ 38 h 38"/>
                <a:gd name="T10" fmla="*/ 0 w 48"/>
                <a:gd name="T1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8">
                  <a:moveTo>
                    <a:pt x="0" y="35"/>
                  </a:moveTo>
                  <a:cubicBezTo>
                    <a:pt x="0" y="35"/>
                    <a:pt x="10" y="7"/>
                    <a:pt x="0" y="0"/>
                  </a:cubicBezTo>
                  <a:cubicBezTo>
                    <a:pt x="0" y="0"/>
                    <a:pt x="16" y="3"/>
                    <a:pt x="19" y="14"/>
                  </a:cubicBezTo>
                  <a:cubicBezTo>
                    <a:pt x="19" y="14"/>
                    <a:pt x="36" y="4"/>
                    <a:pt x="48" y="15"/>
                  </a:cubicBezTo>
                  <a:cubicBezTo>
                    <a:pt x="48" y="15"/>
                    <a:pt x="16" y="17"/>
                    <a:pt x="12" y="38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417995" y="2023577"/>
              <a:ext cx="214313" cy="230188"/>
            </a:xfrm>
            <a:custGeom>
              <a:avLst/>
              <a:gdLst>
                <a:gd name="T0" fmla="*/ 85 w 93"/>
                <a:gd name="T1" fmla="*/ 27 h 99"/>
                <a:gd name="T2" fmla="*/ 28 w 93"/>
                <a:gd name="T3" fmla="*/ 21 h 99"/>
                <a:gd name="T4" fmla="*/ 93 w 93"/>
                <a:gd name="T5" fmla="*/ 99 h 99"/>
                <a:gd name="T6" fmla="*/ 85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85" y="27"/>
                  </a:moveTo>
                  <a:cubicBezTo>
                    <a:pt x="85" y="27"/>
                    <a:pt x="53" y="0"/>
                    <a:pt x="28" y="21"/>
                  </a:cubicBezTo>
                  <a:cubicBezTo>
                    <a:pt x="0" y="43"/>
                    <a:pt x="36" y="99"/>
                    <a:pt x="93" y="99"/>
                  </a:cubicBezTo>
                  <a:lnTo>
                    <a:pt x="85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57783" y="2023577"/>
              <a:ext cx="215900" cy="230188"/>
            </a:xfrm>
            <a:custGeom>
              <a:avLst/>
              <a:gdLst>
                <a:gd name="T0" fmla="*/ 9 w 93"/>
                <a:gd name="T1" fmla="*/ 27 h 99"/>
                <a:gd name="T2" fmla="*/ 65 w 93"/>
                <a:gd name="T3" fmla="*/ 21 h 99"/>
                <a:gd name="T4" fmla="*/ 0 w 93"/>
                <a:gd name="T5" fmla="*/ 99 h 99"/>
                <a:gd name="T6" fmla="*/ 9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9" y="27"/>
                  </a:moveTo>
                  <a:cubicBezTo>
                    <a:pt x="9" y="27"/>
                    <a:pt x="40" y="0"/>
                    <a:pt x="65" y="21"/>
                  </a:cubicBezTo>
                  <a:cubicBezTo>
                    <a:pt x="93" y="43"/>
                    <a:pt x="57" y="99"/>
                    <a:pt x="0" y="99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578332" y="1728302"/>
              <a:ext cx="733426" cy="649288"/>
            </a:xfrm>
            <a:custGeom>
              <a:avLst/>
              <a:gdLst>
                <a:gd name="T0" fmla="*/ 204 w 318"/>
                <a:gd name="T1" fmla="*/ 281 h 281"/>
                <a:gd name="T2" fmla="*/ 114 w 318"/>
                <a:gd name="T3" fmla="*/ 281 h 281"/>
                <a:gd name="T4" fmla="*/ 0 w 318"/>
                <a:gd name="T5" fmla="*/ 168 h 281"/>
                <a:gd name="T6" fmla="*/ 0 w 318"/>
                <a:gd name="T7" fmla="*/ 110 h 281"/>
                <a:gd name="T8" fmla="*/ 227 w 318"/>
                <a:gd name="T9" fmla="*/ 0 h 281"/>
                <a:gd name="T10" fmla="*/ 318 w 318"/>
                <a:gd name="T11" fmla="*/ 79 h 281"/>
                <a:gd name="T12" fmla="*/ 318 w 318"/>
                <a:gd name="T13" fmla="*/ 168 h 281"/>
                <a:gd name="T14" fmla="*/ 204 w 318"/>
                <a:gd name="T15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81">
                  <a:moveTo>
                    <a:pt x="204" y="281"/>
                  </a:moveTo>
                  <a:cubicBezTo>
                    <a:pt x="114" y="281"/>
                    <a:pt x="114" y="281"/>
                    <a:pt x="114" y="281"/>
                  </a:cubicBezTo>
                  <a:cubicBezTo>
                    <a:pt x="51" y="281"/>
                    <a:pt x="0" y="230"/>
                    <a:pt x="0" y="16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1" y="97"/>
                    <a:pt x="178" y="74"/>
                    <a:pt x="227" y="0"/>
                  </a:cubicBezTo>
                  <a:cubicBezTo>
                    <a:pt x="255" y="47"/>
                    <a:pt x="272" y="63"/>
                    <a:pt x="318" y="79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230"/>
                    <a:pt x="267" y="281"/>
                    <a:pt x="204" y="28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1692633" y="2091840"/>
              <a:ext cx="100013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711683" y="2096602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7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632308" y="1971190"/>
              <a:ext cx="195263" cy="69850"/>
            </a:xfrm>
            <a:custGeom>
              <a:avLst/>
              <a:gdLst>
                <a:gd name="T0" fmla="*/ 0 w 123"/>
                <a:gd name="T1" fmla="*/ 26 h 44"/>
                <a:gd name="T2" fmla="*/ 120 w 123"/>
                <a:gd name="T3" fmla="*/ 0 h 44"/>
                <a:gd name="T4" fmla="*/ 123 w 123"/>
                <a:gd name="T5" fmla="*/ 23 h 44"/>
                <a:gd name="T6" fmla="*/ 6 w 123"/>
                <a:gd name="T7" fmla="*/ 44 h 44"/>
                <a:gd name="T8" fmla="*/ 0 w 12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4">
                  <a:moveTo>
                    <a:pt x="0" y="26"/>
                  </a:moveTo>
                  <a:lnTo>
                    <a:pt x="120" y="0"/>
                  </a:lnTo>
                  <a:lnTo>
                    <a:pt x="123" y="23"/>
                  </a:lnTo>
                  <a:lnTo>
                    <a:pt x="6" y="4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097445" y="2091840"/>
              <a:ext cx="101600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18083" y="2096602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6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062520" y="1971190"/>
              <a:ext cx="193675" cy="69850"/>
            </a:xfrm>
            <a:custGeom>
              <a:avLst/>
              <a:gdLst>
                <a:gd name="T0" fmla="*/ 122 w 122"/>
                <a:gd name="T1" fmla="*/ 26 h 44"/>
                <a:gd name="T2" fmla="*/ 3 w 122"/>
                <a:gd name="T3" fmla="*/ 0 h 44"/>
                <a:gd name="T4" fmla="*/ 0 w 122"/>
                <a:gd name="T5" fmla="*/ 23 h 44"/>
                <a:gd name="T6" fmla="*/ 118 w 122"/>
                <a:gd name="T7" fmla="*/ 44 h 44"/>
                <a:gd name="T8" fmla="*/ 122 w 122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4">
                  <a:moveTo>
                    <a:pt x="122" y="26"/>
                  </a:moveTo>
                  <a:lnTo>
                    <a:pt x="3" y="0"/>
                  </a:lnTo>
                  <a:lnTo>
                    <a:pt x="0" y="23"/>
                  </a:lnTo>
                  <a:lnTo>
                    <a:pt x="118" y="44"/>
                  </a:lnTo>
                  <a:lnTo>
                    <a:pt x="122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86308" y="2172802"/>
              <a:ext cx="122238" cy="87313"/>
            </a:xfrm>
            <a:custGeom>
              <a:avLst/>
              <a:gdLst>
                <a:gd name="T0" fmla="*/ 0 w 53"/>
                <a:gd name="T1" fmla="*/ 9 h 38"/>
                <a:gd name="T2" fmla="*/ 53 w 53"/>
                <a:gd name="T3" fmla="*/ 0 h 38"/>
                <a:gd name="T4" fmla="*/ 0 w 53"/>
                <a:gd name="T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8">
                  <a:moveTo>
                    <a:pt x="0" y="9"/>
                  </a:moveTo>
                  <a:cubicBezTo>
                    <a:pt x="0" y="9"/>
                    <a:pt x="42" y="25"/>
                    <a:pt x="53" y="0"/>
                  </a:cubicBezTo>
                  <a:cubicBezTo>
                    <a:pt x="53" y="0"/>
                    <a:pt x="43" y="38"/>
                    <a:pt x="0" y="9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1794233" y="2239477"/>
              <a:ext cx="387350" cy="61913"/>
            </a:xfrm>
            <a:custGeom>
              <a:avLst/>
              <a:gdLst>
                <a:gd name="T0" fmla="*/ 47 w 168"/>
                <a:gd name="T1" fmla="*/ 27 h 27"/>
                <a:gd name="T2" fmla="*/ 3 w 168"/>
                <a:gd name="T3" fmla="*/ 25 h 27"/>
                <a:gd name="T4" fmla="*/ 1 w 168"/>
                <a:gd name="T5" fmla="*/ 22 h 27"/>
                <a:gd name="T6" fmla="*/ 4 w 168"/>
                <a:gd name="T7" fmla="*/ 19 h 27"/>
                <a:gd name="T8" fmla="*/ 163 w 168"/>
                <a:gd name="T9" fmla="*/ 1 h 27"/>
                <a:gd name="T10" fmla="*/ 167 w 168"/>
                <a:gd name="T11" fmla="*/ 2 h 27"/>
                <a:gd name="T12" fmla="*/ 166 w 168"/>
                <a:gd name="T13" fmla="*/ 7 h 27"/>
                <a:gd name="T14" fmla="*/ 47 w 168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7">
                  <a:moveTo>
                    <a:pt x="47" y="27"/>
                  </a:moveTo>
                  <a:cubicBezTo>
                    <a:pt x="23" y="27"/>
                    <a:pt x="5" y="25"/>
                    <a:pt x="3" y="25"/>
                  </a:cubicBezTo>
                  <a:cubicBezTo>
                    <a:pt x="2" y="25"/>
                    <a:pt x="0" y="23"/>
                    <a:pt x="1" y="22"/>
                  </a:cubicBezTo>
                  <a:cubicBezTo>
                    <a:pt x="1" y="20"/>
                    <a:pt x="2" y="19"/>
                    <a:pt x="4" y="19"/>
                  </a:cubicBezTo>
                  <a:cubicBezTo>
                    <a:pt x="5" y="19"/>
                    <a:pt x="117" y="27"/>
                    <a:pt x="163" y="1"/>
                  </a:cubicBezTo>
                  <a:cubicBezTo>
                    <a:pt x="165" y="0"/>
                    <a:pt x="166" y="1"/>
                    <a:pt x="167" y="2"/>
                  </a:cubicBezTo>
                  <a:cubicBezTo>
                    <a:pt x="168" y="4"/>
                    <a:pt x="168" y="6"/>
                    <a:pt x="166" y="7"/>
                  </a:cubicBezTo>
                  <a:cubicBezTo>
                    <a:pt x="137" y="23"/>
                    <a:pt x="84" y="27"/>
                    <a:pt x="47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Retaining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Security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4G</a:t>
            </a:r>
            <a:r>
              <a:rPr lang="zh-CN" altLang="en-US" dirty="0" smtClean="0"/>
              <a:t> </a:t>
            </a:r>
            <a:r>
              <a:rPr lang="en-US" altLang="zh-CN" dirty="0" smtClean="0"/>
              <a:t>LTE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57024"/>
          </a:xfrm>
        </p:spPr>
        <p:txBody>
          <a:bodyPr/>
          <a:lstStyle/>
          <a:p>
            <a:r>
              <a:rPr lang="en-US" altLang="zh-CN" dirty="0" smtClean="0"/>
              <a:t>Security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delegation: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authentication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agreement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202" y="2389158"/>
            <a:ext cx="7773595" cy="446884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16504" y="5516378"/>
            <a:ext cx="5942585" cy="128155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More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information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in the paper: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</a:rPr>
              <a:t>MitM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attack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defense,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bg1"/>
                </a:solidFill>
              </a:rPr>
              <a:t>DoS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defense,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local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device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attacks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</a:rPr>
              <a:t>defense,</a:t>
            </a:r>
            <a:r>
              <a:rPr lang="zh-CN" altLang="en-US" sz="2800" dirty="0" smtClean="0">
                <a:solidFill>
                  <a:schemeClr val="bg1"/>
                </a:solidFill>
              </a:rPr>
              <a:t> </a:t>
            </a:r>
            <a:r>
              <a:rPr lang="mr-IN" altLang="zh-CN" sz="2800" dirty="0" smtClean="0">
                <a:solidFill>
                  <a:schemeClr val="bg1"/>
                </a:solidFill>
              </a:rPr>
              <a:t>…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Device-side Latency Inference for Each Control-Plane Procedure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99" y="2793071"/>
            <a:ext cx="11946101" cy="310705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50919" y="1690688"/>
            <a:ext cx="6936059" cy="99134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Correlate control-plane procedures </a:t>
            </a:r>
            <a:r>
              <a:rPr lang="en-US" sz="2800" b="1" smtClean="0">
                <a:solidFill>
                  <a:schemeClr val="bg1"/>
                </a:solidFill>
              </a:rPr>
              <a:t>with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device-side observations using standards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413233" y="1488132"/>
            <a:ext cx="2940402" cy="4924477"/>
            <a:chOff x="1413233" y="1313959"/>
            <a:chExt cx="1503363" cy="2517768"/>
          </a:xfrm>
        </p:grpSpPr>
        <p:sp>
          <p:nvSpPr>
            <p:cNvPr id="2" name="Freeform 5"/>
            <p:cNvSpPr>
              <a:spLocks/>
            </p:cNvSpPr>
            <p:nvPr/>
          </p:nvSpPr>
          <p:spPr bwMode="auto">
            <a:xfrm>
              <a:off x="1568807" y="3004642"/>
              <a:ext cx="782638" cy="761998"/>
            </a:xfrm>
            <a:custGeom>
              <a:avLst/>
              <a:gdLst>
                <a:gd name="T0" fmla="*/ 318 w 339"/>
                <a:gd name="T1" fmla="*/ 8 h 329"/>
                <a:gd name="T2" fmla="*/ 176 w 339"/>
                <a:gd name="T3" fmla="*/ 0 h 329"/>
                <a:gd name="T4" fmla="*/ 176 w 339"/>
                <a:gd name="T5" fmla="*/ 3 h 329"/>
                <a:gd name="T6" fmla="*/ 163 w 339"/>
                <a:gd name="T7" fmla="*/ 3 h 329"/>
                <a:gd name="T8" fmla="*/ 163 w 339"/>
                <a:gd name="T9" fmla="*/ 0 h 329"/>
                <a:gd name="T10" fmla="*/ 21 w 339"/>
                <a:gd name="T11" fmla="*/ 8 h 329"/>
                <a:gd name="T12" fmla="*/ 49 w 339"/>
                <a:gd name="T13" fmla="*/ 329 h 329"/>
                <a:gd name="T14" fmla="*/ 133 w 339"/>
                <a:gd name="T15" fmla="*/ 329 h 329"/>
                <a:gd name="T16" fmla="*/ 163 w 339"/>
                <a:gd name="T17" fmla="*/ 114 h 329"/>
                <a:gd name="T18" fmla="*/ 176 w 339"/>
                <a:gd name="T19" fmla="*/ 114 h 329"/>
                <a:gd name="T20" fmla="*/ 206 w 339"/>
                <a:gd name="T21" fmla="*/ 329 h 329"/>
                <a:gd name="T22" fmla="*/ 290 w 339"/>
                <a:gd name="T23" fmla="*/ 329 h 329"/>
                <a:gd name="T24" fmla="*/ 318 w 339"/>
                <a:gd name="T25" fmla="*/ 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" h="329">
                  <a:moveTo>
                    <a:pt x="318" y="8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0" y="185"/>
                    <a:pt x="49" y="329"/>
                  </a:cubicBezTo>
                  <a:cubicBezTo>
                    <a:pt x="133" y="329"/>
                    <a:pt x="133" y="329"/>
                    <a:pt x="133" y="329"/>
                  </a:cubicBezTo>
                  <a:cubicBezTo>
                    <a:pt x="133" y="329"/>
                    <a:pt x="158" y="278"/>
                    <a:pt x="163" y="114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81" y="278"/>
                    <a:pt x="206" y="329"/>
                    <a:pt x="206" y="329"/>
                  </a:cubicBezTo>
                  <a:cubicBezTo>
                    <a:pt x="290" y="329"/>
                    <a:pt x="290" y="329"/>
                    <a:pt x="290" y="329"/>
                  </a:cubicBezTo>
                  <a:cubicBezTo>
                    <a:pt x="339" y="185"/>
                    <a:pt x="318" y="8"/>
                    <a:pt x="318" y="8"/>
                  </a:cubicBezTo>
                  <a:close/>
                </a:path>
              </a:pathLst>
            </a:custGeom>
            <a:solidFill>
              <a:srgbClr val="563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1649771" y="3677740"/>
              <a:ext cx="257175" cy="153987"/>
            </a:xfrm>
            <a:custGeom>
              <a:avLst/>
              <a:gdLst>
                <a:gd name="T0" fmla="*/ 95 w 112"/>
                <a:gd name="T1" fmla="*/ 66 h 66"/>
                <a:gd name="T2" fmla="*/ 18 w 112"/>
                <a:gd name="T3" fmla="*/ 66 h 66"/>
                <a:gd name="T4" fmla="*/ 0 w 112"/>
                <a:gd name="T5" fmla="*/ 48 h 66"/>
                <a:gd name="T6" fmla="*/ 0 w 112"/>
                <a:gd name="T7" fmla="*/ 47 h 66"/>
                <a:gd name="T8" fmla="*/ 56 w 112"/>
                <a:gd name="T9" fmla="*/ 0 h 66"/>
                <a:gd name="T10" fmla="*/ 57 w 112"/>
                <a:gd name="T11" fmla="*/ 0 h 66"/>
                <a:gd name="T12" fmla="*/ 112 w 112"/>
                <a:gd name="T13" fmla="*/ 47 h 66"/>
                <a:gd name="T14" fmla="*/ 112 w 112"/>
                <a:gd name="T15" fmla="*/ 48 h 66"/>
                <a:gd name="T16" fmla="*/ 95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95" y="66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8" y="66"/>
                    <a:pt x="0" y="58"/>
                    <a:pt x="0" y="4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6"/>
                    <a:pt x="25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7" y="0"/>
                    <a:pt x="112" y="16"/>
                    <a:pt x="112" y="47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58"/>
                    <a:pt x="104" y="66"/>
                    <a:pt x="95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011720" y="3677740"/>
              <a:ext cx="258763" cy="153987"/>
            </a:xfrm>
            <a:custGeom>
              <a:avLst/>
              <a:gdLst>
                <a:gd name="T0" fmla="*/ 18 w 112"/>
                <a:gd name="T1" fmla="*/ 66 h 66"/>
                <a:gd name="T2" fmla="*/ 94 w 112"/>
                <a:gd name="T3" fmla="*/ 66 h 66"/>
                <a:gd name="T4" fmla="*/ 112 w 112"/>
                <a:gd name="T5" fmla="*/ 48 h 66"/>
                <a:gd name="T6" fmla="*/ 112 w 112"/>
                <a:gd name="T7" fmla="*/ 47 h 66"/>
                <a:gd name="T8" fmla="*/ 57 w 112"/>
                <a:gd name="T9" fmla="*/ 0 h 66"/>
                <a:gd name="T10" fmla="*/ 55 w 112"/>
                <a:gd name="T11" fmla="*/ 0 h 66"/>
                <a:gd name="T12" fmla="*/ 0 w 112"/>
                <a:gd name="T13" fmla="*/ 47 h 66"/>
                <a:gd name="T14" fmla="*/ 0 w 112"/>
                <a:gd name="T15" fmla="*/ 48 h 66"/>
                <a:gd name="T16" fmla="*/ 18 w 112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6">
                  <a:moveTo>
                    <a:pt x="18" y="66"/>
                  </a:moveTo>
                  <a:cubicBezTo>
                    <a:pt x="94" y="66"/>
                    <a:pt x="94" y="66"/>
                    <a:pt x="94" y="66"/>
                  </a:cubicBezTo>
                  <a:cubicBezTo>
                    <a:pt x="104" y="66"/>
                    <a:pt x="112" y="58"/>
                    <a:pt x="112" y="48"/>
                  </a:cubicBezTo>
                  <a:cubicBezTo>
                    <a:pt x="112" y="47"/>
                    <a:pt x="112" y="47"/>
                    <a:pt x="112" y="47"/>
                  </a:cubicBezTo>
                  <a:cubicBezTo>
                    <a:pt x="112" y="16"/>
                    <a:pt x="87" y="0"/>
                    <a:pt x="5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1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8"/>
                    <a:pt x="8" y="66"/>
                    <a:pt x="18" y="6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733909" y="2344244"/>
              <a:ext cx="419100" cy="679449"/>
            </a:xfrm>
            <a:prstGeom prst="rect">
              <a:avLst/>
            </a:pr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957746" y="2523630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797408" y="2387106"/>
              <a:ext cx="147638" cy="100013"/>
            </a:xfrm>
            <a:custGeom>
              <a:avLst/>
              <a:gdLst>
                <a:gd name="T0" fmla="*/ 64 w 64"/>
                <a:gd name="T1" fmla="*/ 18 h 43"/>
                <a:gd name="T2" fmla="*/ 64 w 64"/>
                <a:gd name="T3" fmla="*/ 27 h 43"/>
                <a:gd name="T4" fmla="*/ 12 w 64"/>
                <a:gd name="T5" fmla="*/ 41 h 43"/>
                <a:gd name="T6" fmla="*/ 0 w 64"/>
                <a:gd name="T7" fmla="*/ 32 h 43"/>
                <a:gd name="T8" fmla="*/ 0 w 64"/>
                <a:gd name="T9" fmla="*/ 11 h 43"/>
                <a:gd name="T10" fmla="*/ 12 w 64"/>
                <a:gd name="T11" fmla="*/ 2 h 43"/>
                <a:gd name="T12" fmla="*/ 64 w 64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3">
                  <a:moveTo>
                    <a:pt x="64" y="18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6" y="43"/>
                    <a:pt x="0" y="38"/>
                    <a:pt x="0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6" y="0"/>
                    <a:pt x="12" y="2"/>
                  </a:cubicBezTo>
                  <a:lnTo>
                    <a:pt x="64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945046" y="2387106"/>
              <a:ext cx="149225" cy="100013"/>
            </a:xfrm>
            <a:custGeom>
              <a:avLst/>
              <a:gdLst>
                <a:gd name="T0" fmla="*/ 0 w 65"/>
                <a:gd name="T1" fmla="*/ 18 h 43"/>
                <a:gd name="T2" fmla="*/ 0 w 65"/>
                <a:gd name="T3" fmla="*/ 27 h 43"/>
                <a:gd name="T4" fmla="*/ 53 w 65"/>
                <a:gd name="T5" fmla="*/ 41 h 43"/>
                <a:gd name="T6" fmla="*/ 65 w 65"/>
                <a:gd name="T7" fmla="*/ 32 h 43"/>
                <a:gd name="T8" fmla="*/ 65 w 65"/>
                <a:gd name="T9" fmla="*/ 11 h 43"/>
                <a:gd name="T10" fmla="*/ 53 w 65"/>
                <a:gd name="T11" fmla="*/ 2 h 43"/>
                <a:gd name="T12" fmla="*/ 0 w 65"/>
                <a:gd name="T1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43">
                  <a:moveTo>
                    <a:pt x="0" y="1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9" y="43"/>
                    <a:pt x="65" y="38"/>
                    <a:pt x="65" y="3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"/>
                    <a:pt x="59" y="0"/>
                    <a:pt x="53" y="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C6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906946" y="2406155"/>
              <a:ext cx="76200" cy="69850"/>
            </a:xfrm>
            <a:custGeom>
              <a:avLst/>
              <a:gdLst>
                <a:gd name="T0" fmla="*/ 23 w 33"/>
                <a:gd name="T1" fmla="*/ 30 h 30"/>
                <a:gd name="T2" fmla="*/ 10 w 33"/>
                <a:gd name="T3" fmla="*/ 30 h 30"/>
                <a:gd name="T4" fmla="*/ 0 w 33"/>
                <a:gd name="T5" fmla="*/ 19 h 30"/>
                <a:gd name="T6" fmla="*/ 0 w 33"/>
                <a:gd name="T7" fmla="*/ 10 h 30"/>
                <a:gd name="T8" fmla="*/ 10 w 33"/>
                <a:gd name="T9" fmla="*/ 0 h 30"/>
                <a:gd name="T10" fmla="*/ 23 w 33"/>
                <a:gd name="T11" fmla="*/ 0 h 30"/>
                <a:gd name="T12" fmla="*/ 33 w 33"/>
                <a:gd name="T13" fmla="*/ 10 h 30"/>
                <a:gd name="T14" fmla="*/ 33 w 33"/>
                <a:gd name="T15" fmla="*/ 19 h 30"/>
                <a:gd name="T16" fmla="*/ 23 w 33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0">
                  <a:moveTo>
                    <a:pt x="23" y="3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0"/>
                    <a:pt x="33" y="4"/>
                    <a:pt x="33" y="1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25"/>
                    <a:pt x="28" y="30"/>
                    <a:pt x="23" y="30"/>
                  </a:cubicBezTo>
                  <a:close/>
                </a:path>
              </a:pathLst>
            </a:custGeom>
            <a:solidFill>
              <a:srgbClr val="AD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895833" y="2476005"/>
              <a:ext cx="49213" cy="542924"/>
            </a:xfrm>
            <a:custGeom>
              <a:avLst/>
              <a:gdLst>
                <a:gd name="T0" fmla="*/ 21 w 21"/>
                <a:gd name="T1" fmla="*/ 0 h 235"/>
                <a:gd name="T2" fmla="*/ 21 w 21"/>
                <a:gd name="T3" fmla="*/ 235 h 235"/>
                <a:gd name="T4" fmla="*/ 21 w 21"/>
                <a:gd name="T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5">
                  <a:moveTo>
                    <a:pt x="21" y="0"/>
                  </a:moveTo>
                  <a:cubicBezTo>
                    <a:pt x="21" y="235"/>
                    <a:pt x="21" y="235"/>
                    <a:pt x="21" y="235"/>
                  </a:cubicBezTo>
                  <a:cubicBezTo>
                    <a:pt x="21" y="235"/>
                    <a:pt x="0" y="92"/>
                    <a:pt x="21" y="0"/>
                  </a:cubicBezTo>
                  <a:close/>
                </a:path>
              </a:pathLst>
            </a:cu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1957746" y="2683968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1957746" y="2842717"/>
              <a:ext cx="50800" cy="50800"/>
            </a:xfrm>
            <a:prstGeom prst="ellipse">
              <a:avLst/>
            </a:prstGeom>
            <a:solidFill>
              <a:srgbClr val="E2D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2457808" y="2237881"/>
              <a:ext cx="458788" cy="531811"/>
            </a:xfrm>
            <a:custGeom>
              <a:avLst/>
              <a:gdLst>
                <a:gd name="T0" fmla="*/ 194 w 199"/>
                <a:gd name="T1" fmla="*/ 176 h 230"/>
                <a:gd name="T2" fmla="*/ 99 w 199"/>
                <a:gd name="T3" fmla="*/ 228 h 230"/>
                <a:gd name="T4" fmla="*/ 91 w 199"/>
                <a:gd name="T5" fmla="*/ 226 h 230"/>
                <a:gd name="T6" fmla="*/ 1 w 199"/>
                <a:gd name="T7" fmla="*/ 63 h 230"/>
                <a:gd name="T8" fmla="*/ 4 w 199"/>
                <a:gd name="T9" fmla="*/ 54 h 230"/>
                <a:gd name="T10" fmla="*/ 99 w 199"/>
                <a:gd name="T11" fmla="*/ 2 h 230"/>
                <a:gd name="T12" fmla="*/ 107 w 199"/>
                <a:gd name="T13" fmla="*/ 4 h 230"/>
                <a:gd name="T14" fmla="*/ 197 w 199"/>
                <a:gd name="T15" fmla="*/ 167 h 230"/>
                <a:gd name="T16" fmla="*/ 194 w 199"/>
                <a:gd name="T17" fmla="*/ 17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230">
                  <a:moveTo>
                    <a:pt x="194" y="176"/>
                  </a:moveTo>
                  <a:cubicBezTo>
                    <a:pt x="99" y="228"/>
                    <a:pt x="99" y="228"/>
                    <a:pt x="99" y="228"/>
                  </a:cubicBezTo>
                  <a:cubicBezTo>
                    <a:pt x="96" y="230"/>
                    <a:pt x="92" y="229"/>
                    <a:pt x="91" y="226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0"/>
                    <a:pt x="1" y="56"/>
                    <a:pt x="4" y="54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2" y="0"/>
                    <a:pt x="106" y="1"/>
                    <a:pt x="107" y="4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199" y="170"/>
                    <a:pt x="197" y="174"/>
                    <a:pt x="194" y="176"/>
                  </a:cubicBez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2499083" y="2283918"/>
              <a:ext cx="371475" cy="430211"/>
            </a:xfrm>
            <a:custGeom>
              <a:avLst/>
              <a:gdLst>
                <a:gd name="T0" fmla="*/ 156 w 161"/>
                <a:gd name="T1" fmla="*/ 144 h 186"/>
                <a:gd name="T2" fmla="*/ 82 w 161"/>
                <a:gd name="T3" fmla="*/ 185 h 186"/>
                <a:gd name="T4" fmla="*/ 73 w 161"/>
                <a:gd name="T5" fmla="*/ 182 h 186"/>
                <a:gd name="T6" fmla="*/ 1 w 161"/>
                <a:gd name="T7" fmla="*/ 51 h 186"/>
                <a:gd name="T8" fmla="*/ 4 w 161"/>
                <a:gd name="T9" fmla="*/ 43 h 186"/>
                <a:gd name="T10" fmla="*/ 78 w 161"/>
                <a:gd name="T11" fmla="*/ 2 h 186"/>
                <a:gd name="T12" fmla="*/ 87 w 161"/>
                <a:gd name="T13" fmla="*/ 4 h 186"/>
                <a:gd name="T14" fmla="*/ 159 w 161"/>
                <a:gd name="T15" fmla="*/ 135 h 186"/>
                <a:gd name="T16" fmla="*/ 156 w 161"/>
                <a:gd name="T17" fmla="*/ 14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86">
                  <a:moveTo>
                    <a:pt x="156" y="144"/>
                  </a:moveTo>
                  <a:cubicBezTo>
                    <a:pt x="82" y="185"/>
                    <a:pt x="82" y="185"/>
                    <a:pt x="82" y="185"/>
                  </a:cubicBezTo>
                  <a:cubicBezTo>
                    <a:pt x="79" y="186"/>
                    <a:pt x="75" y="185"/>
                    <a:pt x="73" y="18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48"/>
                    <a:pt x="1" y="44"/>
                    <a:pt x="4" y="43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1" y="0"/>
                    <a:pt x="85" y="1"/>
                    <a:pt x="87" y="4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61" y="138"/>
                    <a:pt x="159" y="142"/>
                    <a:pt x="156" y="144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2753084" y="2658568"/>
              <a:ext cx="61913" cy="50800"/>
            </a:xfrm>
            <a:custGeom>
              <a:avLst/>
              <a:gdLst>
                <a:gd name="T0" fmla="*/ 23 w 27"/>
                <a:gd name="T1" fmla="*/ 13 h 22"/>
                <a:gd name="T2" fmla="*/ 11 w 27"/>
                <a:gd name="T3" fmla="*/ 20 h 22"/>
                <a:gd name="T4" fmla="*/ 2 w 27"/>
                <a:gd name="T5" fmla="*/ 17 h 22"/>
                <a:gd name="T6" fmla="*/ 2 w 27"/>
                <a:gd name="T7" fmla="*/ 17 h 22"/>
                <a:gd name="T8" fmla="*/ 5 w 27"/>
                <a:gd name="T9" fmla="*/ 8 h 22"/>
                <a:gd name="T10" fmla="*/ 17 w 27"/>
                <a:gd name="T11" fmla="*/ 2 h 22"/>
                <a:gd name="T12" fmla="*/ 25 w 27"/>
                <a:gd name="T13" fmla="*/ 5 h 22"/>
                <a:gd name="T14" fmla="*/ 25 w 27"/>
                <a:gd name="T15" fmla="*/ 5 h 22"/>
                <a:gd name="T16" fmla="*/ 23 w 27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2">
                  <a:moveTo>
                    <a:pt x="23" y="13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4" y="20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4"/>
                    <a:pt x="2" y="10"/>
                    <a:pt x="5" y="8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0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8"/>
                    <a:pt x="26" y="12"/>
                    <a:pt x="23" y="13"/>
                  </a:cubicBezTo>
                  <a:close/>
                </a:path>
              </a:pathLst>
            </a:custGeom>
            <a:solidFill>
              <a:srgbClr val="F4E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465746" y="2390281"/>
              <a:ext cx="211138" cy="379411"/>
            </a:xfrm>
            <a:custGeom>
              <a:avLst/>
              <a:gdLst>
                <a:gd name="T0" fmla="*/ 4 w 91"/>
                <a:gd name="T1" fmla="*/ 81 h 164"/>
                <a:gd name="T2" fmla="*/ 9 w 91"/>
                <a:gd name="T3" fmla="*/ 54 h 164"/>
                <a:gd name="T4" fmla="*/ 65 w 91"/>
                <a:gd name="T5" fmla="*/ 16 h 164"/>
                <a:gd name="T6" fmla="*/ 41 w 91"/>
                <a:gd name="T7" fmla="*/ 76 h 164"/>
                <a:gd name="T8" fmla="*/ 81 w 91"/>
                <a:gd name="T9" fmla="*/ 149 h 164"/>
                <a:gd name="T10" fmla="*/ 41 w 91"/>
                <a:gd name="T11" fmla="*/ 164 h 164"/>
                <a:gd name="T12" fmla="*/ 0 w 91"/>
                <a:gd name="T13" fmla="*/ 91 h 164"/>
                <a:gd name="T14" fmla="*/ 4 w 91"/>
                <a:gd name="T15" fmla="*/ 8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164">
                  <a:moveTo>
                    <a:pt x="4" y="81"/>
                  </a:moveTo>
                  <a:cubicBezTo>
                    <a:pt x="4" y="81"/>
                    <a:pt x="4" y="68"/>
                    <a:pt x="9" y="54"/>
                  </a:cubicBezTo>
                  <a:cubicBezTo>
                    <a:pt x="18" y="29"/>
                    <a:pt x="41" y="0"/>
                    <a:pt x="65" y="16"/>
                  </a:cubicBezTo>
                  <a:cubicBezTo>
                    <a:pt x="91" y="35"/>
                    <a:pt x="41" y="76"/>
                    <a:pt x="41" y="76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81" y="149"/>
                    <a:pt x="62" y="160"/>
                    <a:pt x="41" y="164"/>
                  </a:cubicBezTo>
                  <a:cubicBezTo>
                    <a:pt x="0" y="91"/>
                    <a:pt x="0" y="91"/>
                    <a:pt x="0" y="91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2718159" y="2437906"/>
              <a:ext cx="187325" cy="146050"/>
            </a:xfrm>
            <a:custGeom>
              <a:avLst/>
              <a:gdLst>
                <a:gd name="T0" fmla="*/ 44 w 81"/>
                <a:gd name="T1" fmla="*/ 0 h 63"/>
                <a:gd name="T2" fmla="*/ 50 w 81"/>
                <a:gd name="T3" fmla="*/ 43 h 63"/>
                <a:gd name="T4" fmla="*/ 7 w 81"/>
                <a:gd name="T5" fmla="*/ 48 h 63"/>
                <a:gd name="T6" fmla="*/ 12 w 81"/>
                <a:gd name="T7" fmla="*/ 24 h 63"/>
                <a:gd name="T8" fmla="*/ 44 w 81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63">
                  <a:moveTo>
                    <a:pt x="44" y="0"/>
                  </a:moveTo>
                  <a:cubicBezTo>
                    <a:pt x="48" y="2"/>
                    <a:pt x="81" y="19"/>
                    <a:pt x="50" y="43"/>
                  </a:cubicBezTo>
                  <a:cubicBezTo>
                    <a:pt x="27" y="63"/>
                    <a:pt x="11" y="57"/>
                    <a:pt x="7" y="48"/>
                  </a:cubicBezTo>
                  <a:cubicBezTo>
                    <a:pt x="0" y="33"/>
                    <a:pt x="12" y="24"/>
                    <a:pt x="12" y="24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729272" y="2442668"/>
              <a:ext cx="107950" cy="106363"/>
            </a:xfrm>
            <a:custGeom>
              <a:avLst/>
              <a:gdLst>
                <a:gd name="T0" fmla="*/ 0 w 47"/>
                <a:gd name="T1" fmla="*/ 29 h 46"/>
                <a:gd name="T2" fmla="*/ 0 w 47"/>
                <a:gd name="T3" fmla="*/ 34 h 46"/>
                <a:gd name="T4" fmla="*/ 47 w 47"/>
                <a:gd name="T5" fmla="*/ 5 h 46"/>
                <a:gd name="T6" fmla="*/ 47 w 47"/>
                <a:gd name="T7" fmla="*/ 4 h 46"/>
                <a:gd name="T8" fmla="*/ 42 w 47"/>
                <a:gd name="T9" fmla="*/ 0 h 46"/>
                <a:gd name="T10" fmla="*/ 0 w 47"/>
                <a:gd name="T1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6">
                  <a:moveTo>
                    <a:pt x="0" y="29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3" y="46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6" y="3"/>
                    <a:pt x="44" y="1"/>
                    <a:pt x="42" y="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683233" y="2374406"/>
              <a:ext cx="174625" cy="163512"/>
            </a:xfrm>
            <a:custGeom>
              <a:avLst/>
              <a:gdLst>
                <a:gd name="T0" fmla="*/ 45 w 76"/>
                <a:gd name="T1" fmla="*/ 0 h 71"/>
                <a:gd name="T2" fmla="*/ 56 w 76"/>
                <a:gd name="T3" fmla="*/ 42 h 71"/>
                <a:gd name="T4" fmla="*/ 9 w 76"/>
                <a:gd name="T5" fmla="*/ 58 h 71"/>
                <a:gd name="T6" fmla="*/ 15 w 76"/>
                <a:gd name="T7" fmla="*/ 28 h 71"/>
                <a:gd name="T8" fmla="*/ 45 w 76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1">
                  <a:moveTo>
                    <a:pt x="45" y="0"/>
                  </a:moveTo>
                  <a:cubicBezTo>
                    <a:pt x="45" y="0"/>
                    <a:pt x="76" y="14"/>
                    <a:pt x="56" y="42"/>
                  </a:cubicBezTo>
                  <a:cubicBezTo>
                    <a:pt x="37" y="71"/>
                    <a:pt x="14" y="66"/>
                    <a:pt x="9" y="58"/>
                  </a:cubicBezTo>
                  <a:cubicBezTo>
                    <a:pt x="0" y="43"/>
                    <a:pt x="15" y="28"/>
                    <a:pt x="15" y="28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2707047" y="2377581"/>
              <a:ext cx="98425" cy="95250"/>
            </a:xfrm>
            <a:custGeom>
              <a:avLst/>
              <a:gdLst>
                <a:gd name="T0" fmla="*/ 0 w 43"/>
                <a:gd name="T1" fmla="*/ 33 h 41"/>
                <a:gd name="T2" fmla="*/ 0 w 43"/>
                <a:gd name="T3" fmla="*/ 33 h 41"/>
                <a:gd name="T4" fmla="*/ 43 w 43"/>
                <a:gd name="T5" fmla="*/ 3 h 41"/>
                <a:gd name="T6" fmla="*/ 43 w 43"/>
                <a:gd name="T7" fmla="*/ 3 h 41"/>
                <a:gd name="T8" fmla="*/ 38 w 43"/>
                <a:gd name="T9" fmla="*/ 0 h 41"/>
                <a:gd name="T10" fmla="*/ 0 w 43"/>
                <a:gd name="T11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1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3" y="41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0" y="1"/>
                    <a:pt x="38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641959" y="2301381"/>
              <a:ext cx="174625" cy="171449"/>
            </a:xfrm>
            <a:custGeom>
              <a:avLst/>
              <a:gdLst>
                <a:gd name="T0" fmla="*/ 24 w 76"/>
                <a:gd name="T1" fmla="*/ 20 h 74"/>
                <a:gd name="T2" fmla="*/ 12 w 76"/>
                <a:gd name="T3" fmla="*/ 60 h 74"/>
                <a:gd name="T4" fmla="*/ 52 w 76"/>
                <a:gd name="T5" fmla="*/ 53 h 74"/>
                <a:gd name="T6" fmla="*/ 63 w 76"/>
                <a:gd name="T7" fmla="*/ 12 h 74"/>
                <a:gd name="T8" fmla="*/ 24 w 76"/>
                <a:gd name="T9" fmla="*/ 2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4">
                  <a:moveTo>
                    <a:pt x="24" y="20"/>
                  </a:moveTo>
                  <a:cubicBezTo>
                    <a:pt x="18" y="25"/>
                    <a:pt x="0" y="46"/>
                    <a:pt x="12" y="60"/>
                  </a:cubicBezTo>
                  <a:cubicBezTo>
                    <a:pt x="24" y="74"/>
                    <a:pt x="42" y="63"/>
                    <a:pt x="52" y="53"/>
                  </a:cubicBezTo>
                  <a:cubicBezTo>
                    <a:pt x="62" y="43"/>
                    <a:pt x="76" y="24"/>
                    <a:pt x="63" y="12"/>
                  </a:cubicBezTo>
                  <a:cubicBezTo>
                    <a:pt x="49" y="0"/>
                    <a:pt x="29" y="14"/>
                    <a:pt x="24" y="20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1451332" y="3080841"/>
              <a:ext cx="220663" cy="307974"/>
            </a:xfrm>
            <a:custGeom>
              <a:avLst/>
              <a:gdLst>
                <a:gd name="T0" fmla="*/ 8 w 96"/>
                <a:gd name="T1" fmla="*/ 0 h 133"/>
                <a:gd name="T2" fmla="*/ 20 w 96"/>
                <a:gd name="T3" fmla="*/ 82 h 133"/>
                <a:gd name="T4" fmla="*/ 78 w 96"/>
                <a:gd name="T5" fmla="*/ 124 h 133"/>
                <a:gd name="T6" fmla="*/ 59 w 96"/>
                <a:gd name="T7" fmla="*/ 80 h 133"/>
                <a:gd name="T8" fmla="*/ 71 w 96"/>
                <a:gd name="T9" fmla="*/ 74 h 133"/>
                <a:gd name="T10" fmla="*/ 64 w 96"/>
                <a:gd name="T11" fmla="*/ 6 h 133"/>
                <a:gd name="T12" fmla="*/ 8 w 96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33">
                  <a:moveTo>
                    <a:pt x="8" y="0"/>
                  </a:moveTo>
                  <a:cubicBezTo>
                    <a:pt x="8" y="0"/>
                    <a:pt x="0" y="49"/>
                    <a:pt x="20" y="82"/>
                  </a:cubicBezTo>
                  <a:cubicBezTo>
                    <a:pt x="41" y="115"/>
                    <a:pt x="60" y="133"/>
                    <a:pt x="78" y="124"/>
                  </a:cubicBezTo>
                  <a:cubicBezTo>
                    <a:pt x="96" y="115"/>
                    <a:pt x="61" y="82"/>
                    <a:pt x="59" y="80"/>
                  </a:cubicBezTo>
                  <a:cubicBezTo>
                    <a:pt x="59" y="80"/>
                    <a:pt x="69" y="80"/>
                    <a:pt x="71" y="74"/>
                  </a:cubicBezTo>
                  <a:cubicBezTo>
                    <a:pt x="73" y="67"/>
                    <a:pt x="76" y="33"/>
                    <a:pt x="64" y="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1544996" y="3222129"/>
              <a:ext cx="60325" cy="63500"/>
            </a:xfrm>
            <a:custGeom>
              <a:avLst/>
              <a:gdLst>
                <a:gd name="T0" fmla="*/ 26 w 26"/>
                <a:gd name="T1" fmla="*/ 27 h 27"/>
                <a:gd name="T2" fmla="*/ 18 w 26"/>
                <a:gd name="T3" fmla="*/ 19 h 27"/>
                <a:gd name="T4" fmla="*/ 2 w 26"/>
                <a:gd name="T5" fmla="*/ 0 h 27"/>
                <a:gd name="T6" fmla="*/ 26 w 26"/>
                <a:gd name="T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2" y="23"/>
                    <a:pt x="18" y="19"/>
                    <a:pt x="18" y="19"/>
                  </a:cubicBezTo>
                  <a:cubicBezTo>
                    <a:pt x="18" y="19"/>
                    <a:pt x="8" y="17"/>
                    <a:pt x="2" y="0"/>
                  </a:cubicBezTo>
                  <a:cubicBezTo>
                    <a:pt x="2" y="0"/>
                    <a:pt x="0" y="27"/>
                    <a:pt x="26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1446570" y="2350594"/>
              <a:ext cx="295275" cy="784223"/>
            </a:xfrm>
            <a:custGeom>
              <a:avLst/>
              <a:gdLst>
                <a:gd name="T0" fmla="*/ 128 w 128"/>
                <a:gd name="T1" fmla="*/ 0 h 339"/>
                <a:gd name="T2" fmla="*/ 0 w 128"/>
                <a:gd name="T3" fmla="*/ 322 h 339"/>
                <a:gd name="T4" fmla="*/ 73 w 128"/>
                <a:gd name="T5" fmla="*/ 322 h 339"/>
                <a:gd name="T6" fmla="*/ 74 w 128"/>
                <a:gd name="T7" fmla="*/ 291 h 339"/>
                <a:gd name="T8" fmla="*/ 128 w 128"/>
                <a:gd name="T9" fmla="*/ 291 h 339"/>
                <a:gd name="T10" fmla="*/ 128 w 128"/>
                <a:gd name="T11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339">
                  <a:moveTo>
                    <a:pt x="128" y="0"/>
                  </a:moveTo>
                  <a:cubicBezTo>
                    <a:pt x="97" y="10"/>
                    <a:pt x="5" y="59"/>
                    <a:pt x="0" y="322"/>
                  </a:cubicBezTo>
                  <a:cubicBezTo>
                    <a:pt x="0" y="322"/>
                    <a:pt x="39" y="339"/>
                    <a:pt x="73" y="322"/>
                  </a:cubicBezTo>
                  <a:cubicBezTo>
                    <a:pt x="74" y="291"/>
                    <a:pt x="74" y="291"/>
                    <a:pt x="74" y="291"/>
                  </a:cubicBezTo>
                  <a:cubicBezTo>
                    <a:pt x="128" y="291"/>
                    <a:pt x="128" y="291"/>
                    <a:pt x="128" y="29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2148246" y="2350594"/>
              <a:ext cx="431800" cy="793748"/>
            </a:xfrm>
            <a:custGeom>
              <a:avLst/>
              <a:gdLst>
                <a:gd name="T0" fmla="*/ 142 w 187"/>
                <a:gd name="T1" fmla="*/ 98 h 343"/>
                <a:gd name="T2" fmla="*/ 99 w 187"/>
                <a:gd name="T3" fmla="*/ 143 h 343"/>
                <a:gd name="T4" fmla="*/ 0 w 187"/>
                <a:gd name="T5" fmla="*/ 0 h 343"/>
                <a:gd name="T6" fmla="*/ 0 w 187"/>
                <a:gd name="T7" fmla="*/ 291 h 343"/>
                <a:gd name="T8" fmla="*/ 67 w 187"/>
                <a:gd name="T9" fmla="*/ 291 h 343"/>
                <a:gd name="T10" fmla="*/ 187 w 187"/>
                <a:gd name="T11" fmla="*/ 184 h 343"/>
                <a:gd name="T12" fmla="*/ 142 w 187"/>
                <a:gd name="T13" fmla="*/ 9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43">
                  <a:moveTo>
                    <a:pt x="142" y="98"/>
                  </a:moveTo>
                  <a:cubicBezTo>
                    <a:pt x="142" y="98"/>
                    <a:pt x="113" y="118"/>
                    <a:pt x="99" y="143"/>
                  </a:cubicBezTo>
                  <a:cubicBezTo>
                    <a:pt x="99" y="143"/>
                    <a:pt x="76" y="26"/>
                    <a:pt x="0" y="0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7" y="291"/>
                    <a:pt x="80" y="343"/>
                    <a:pt x="187" y="184"/>
                  </a:cubicBezTo>
                  <a:lnTo>
                    <a:pt x="142" y="98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1578332" y="2531568"/>
              <a:ext cx="38100" cy="492123"/>
            </a:xfrm>
            <a:custGeom>
              <a:avLst/>
              <a:gdLst>
                <a:gd name="T0" fmla="*/ 17 w 17"/>
                <a:gd name="T1" fmla="*/ 213 h 213"/>
                <a:gd name="T2" fmla="*/ 17 w 17"/>
                <a:gd name="T3" fmla="*/ 0 h 213"/>
                <a:gd name="T4" fmla="*/ 17 w 17"/>
                <a:gd name="T5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13">
                  <a:moveTo>
                    <a:pt x="17" y="21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0" y="167"/>
                    <a:pt x="17" y="213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275247" y="2569668"/>
              <a:ext cx="58738" cy="454023"/>
            </a:xfrm>
            <a:custGeom>
              <a:avLst/>
              <a:gdLst>
                <a:gd name="T0" fmla="*/ 12 w 26"/>
                <a:gd name="T1" fmla="*/ 196 h 196"/>
                <a:gd name="T2" fmla="*/ 0 w 26"/>
                <a:gd name="T3" fmla="*/ 0 h 196"/>
                <a:gd name="T4" fmla="*/ 12 w 26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96">
                  <a:moveTo>
                    <a:pt x="12" y="19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6" y="123"/>
                    <a:pt x="12" y="196"/>
                  </a:cubicBezTo>
                  <a:close/>
                </a:path>
              </a:pathLst>
            </a:custGeom>
            <a:solidFill>
              <a:srgbClr val="302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1413233" y="1313959"/>
              <a:ext cx="1112839" cy="900110"/>
            </a:xfrm>
            <a:custGeom>
              <a:avLst/>
              <a:gdLst>
                <a:gd name="T0" fmla="*/ 33 w 482"/>
                <a:gd name="T1" fmla="*/ 333 h 389"/>
                <a:gd name="T2" fmla="*/ 33 w 482"/>
                <a:gd name="T3" fmla="*/ 158 h 389"/>
                <a:gd name="T4" fmla="*/ 302 w 482"/>
                <a:gd name="T5" fmla="*/ 85 h 389"/>
                <a:gd name="T6" fmla="*/ 429 w 482"/>
                <a:gd name="T7" fmla="*/ 333 h 389"/>
                <a:gd name="T8" fmla="*/ 225 w 482"/>
                <a:gd name="T9" fmla="*/ 389 h 389"/>
                <a:gd name="T10" fmla="*/ 33 w 482"/>
                <a:gd name="T11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389">
                  <a:moveTo>
                    <a:pt x="33" y="333"/>
                  </a:moveTo>
                  <a:cubicBezTo>
                    <a:pt x="33" y="333"/>
                    <a:pt x="0" y="237"/>
                    <a:pt x="33" y="158"/>
                  </a:cubicBezTo>
                  <a:cubicBezTo>
                    <a:pt x="68" y="74"/>
                    <a:pt x="194" y="0"/>
                    <a:pt x="302" y="85"/>
                  </a:cubicBezTo>
                  <a:cubicBezTo>
                    <a:pt x="302" y="85"/>
                    <a:pt x="482" y="54"/>
                    <a:pt x="429" y="333"/>
                  </a:cubicBezTo>
                  <a:cubicBezTo>
                    <a:pt x="225" y="389"/>
                    <a:pt x="225" y="389"/>
                    <a:pt x="225" y="389"/>
                  </a:cubicBezTo>
                  <a:lnTo>
                    <a:pt x="33" y="333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081571" y="1444133"/>
              <a:ext cx="109538" cy="87313"/>
            </a:xfrm>
            <a:custGeom>
              <a:avLst/>
              <a:gdLst>
                <a:gd name="T0" fmla="*/ 0 w 48"/>
                <a:gd name="T1" fmla="*/ 35 h 38"/>
                <a:gd name="T2" fmla="*/ 0 w 48"/>
                <a:gd name="T3" fmla="*/ 0 h 38"/>
                <a:gd name="T4" fmla="*/ 19 w 48"/>
                <a:gd name="T5" fmla="*/ 14 h 38"/>
                <a:gd name="T6" fmla="*/ 48 w 48"/>
                <a:gd name="T7" fmla="*/ 15 h 38"/>
                <a:gd name="T8" fmla="*/ 12 w 48"/>
                <a:gd name="T9" fmla="*/ 38 h 38"/>
                <a:gd name="T10" fmla="*/ 0 w 48"/>
                <a:gd name="T11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8">
                  <a:moveTo>
                    <a:pt x="0" y="35"/>
                  </a:moveTo>
                  <a:cubicBezTo>
                    <a:pt x="0" y="35"/>
                    <a:pt x="10" y="7"/>
                    <a:pt x="0" y="0"/>
                  </a:cubicBezTo>
                  <a:cubicBezTo>
                    <a:pt x="0" y="0"/>
                    <a:pt x="16" y="3"/>
                    <a:pt x="19" y="14"/>
                  </a:cubicBezTo>
                  <a:cubicBezTo>
                    <a:pt x="19" y="14"/>
                    <a:pt x="36" y="4"/>
                    <a:pt x="48" y="15"/>
                  </a:cubicBezTo>
                  <a:cubicBezTo>
                    <a:pt x="48" y="15"/>
                    <a:pt x="16" y="17"/>
                    <a:pt x="12" y="38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3F3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1417996" y="2023569"/>
              <a:ext cx="214313" cy="230187"/>
            </a:xfrm>
            <a:custGeom>
              <a:avLst/>
              <a:gdLst>
                <a:gd name="T0" fmla="*/ 85 w 93"/>
                <a:gd name="T1" fmla="*/ 27 h 99"/>
                <a:gd name="T2" fmla="*/ 28 w 93"/>
                <a:gd name="T3" fmla="*/ 21 h 99"/>
                <a:gd name="T4" fmla="*/ 93 w 93"/>
                <a:gd name="T5" fmla="*/ 99 h 99"/>
                <a:gd name="T6" fmla="*/ 85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85" y="27"/>
                  </a:moveTo>
                  <a:cubicBezTo>
                    <a:pt x="85" y="27"/>
                    <a:pt x="53" y="0"/>
                    <a:pt x="28" y="21"/>
                  </a:cubicBezTo>
                  <a:cubicBezTo>
                    <a:pt x="0" y="43"/>
                    <a:pt x="36" y="99"/>
                    <a:pt x="93" y="99"/>
                  </a:cubicBezTo>
                  <a:lnTo>
                    <a:pt x="85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2257784" y="2023569"/>
              <a:ext cx="215900" cy="230187"/>
            </a:xfrm>
            <a:custGeom>
              <a:avLst/>
              <a:gdLst>
                <a:gd name="T0" fmla="*/ 9 w 93"/>
                <a:gd name="T1" fmla="*/ 27 h 99"/>
                <a:gd name="T2" fmla="*/ 65 w 93"/>
                <a:gd name="T3" fmla="*/ 21 h 99"/>
                <a:gd name="T4" fmla="*/ 0 w 93"/>
                <a:gd name="T5" fmla="*/ 99 h 99"/>
                <a:gd name="T6" fmla="*/ 9 w 93"/>
                <a:gd name="T7" fmla="*/ 2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99">
                  <a:moveTo>
                    <a:pt x="9" y="27"/>
                  </a:moveTo>
                  <a:cubicBezTo>
                    <a:pt x="9" y="27"/>
                    <a:pt x="40" y="0"/>
                    <a:pt x="65" y="21"/>
                  </a:cubicBezTo>
                  <a:cubicBezTo>
                    <a:pt x="93" y="43"/>
                    <a:pt x="57" y="99"/>
                    <a:pt x="0" y="99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1578332" y="1728296"/>
              <a:ext cx="733426" cy="649285"/>
            </a:xfrm>
            <a:custGeom>
              <a:avLst/>
              <a:gdLst>
                <a:gd name="T0" fmla="*/ 204 w 318"/>
                <a:gd name="T1" fmla="*/ 281 h 281"/>
                <a:gd name="T2" fmla="*/ 114 w 318"/>
                <a:gd name="T3" fmla="*/ 281 h 281"/>
                <a:gd name="T4" fmla="*/ 0 w 318"/>
                <a:gd name="T5" fmla="*/ 168 h 281"/>
                <a:gd name="T6" fmla="*/ 0 w 318"/>
                <a:gd name="T7" fmla="*/ 110 h 281"/>
                <a:gd name="T8" fmla="*/ 227 w 318"/>
                <a:gd name="T9" fmla="*/ 0 h 281"/>
                <a:gd name="T10" fmla="*/ 318 w 318"/>
                <a:gd name="T11" fmla="*/ 79 h 281"/>
                <a:gd name="T12" fmla="*/ 318 w 318"/>
                <a:gd name="T13" fmla="*/ 168 h 281"/>
                <a:gd name="T14" fmla="*/ 204 w 318"/>
                <a:gd name="T15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81">
                  <a:moveTo>
                    <a:pt x="204" y="281"/>
                  </a:moveTo>
                  <a:cubicBezTo>
                    <a:pt x="114" y="281"/>
                    <a:pt x="114" y="281"/>
                    <a:pt x="114" y="281"/>
                  </a:cubicBezTo>
                  <a:cubicBezTo>
                    <a:pt x="51" y="281"/>
                    <a:pt x="0" y="230"/>
                    <a:pt x="0" y="16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1" y="97"/>
                    <a:pt x="178" y="74"/>
                    <a:pt x="227" y="0"/>
                  </a:cubicBezTo>
                  <a:cubicBezTo>
                    <a:pt x="255" y="47"/>
                    <a:pt x="272" y="63"/>
                    <a:pt x="318" y="79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230"/>
                    <a:pt x="267" y="281"/>
                    <a:pt x="204" y="281"/>
                  </a:cubicBezTo>
                  <a:close/>
                </a:path>
              </a:pathLst>
            </a:custGeom>
            <a:solidFill>
              <a:srgbClr val="F9D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1692633" y="2091832"/>
              <a:ext cx="100013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1711683" y="2096594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7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1632308" y="1971182"/>
              <a:ext cx="195263" cy="69850"/>
            </a:xfrm>
            <a:custGeom>
              <a:avLst/>
              <a:gdLst>
                <a:gd name="T0" fmla="*/ 0 w 123"/>
                <a:gd name="T1" fmla="*/ 26 h 44"/>
                <a:gd name="T2" fmla="*/ 120 w 123"/>
                <a:gd name="T3" fmla="*/ 0 h 44"/>
                <a:gd name="T4" fmla="*/ 123 w 123"/>
                <a:gd name="T5" fmla="*/ 23 h 44"/>
                <a:gd name="T6" fmla="*/ 6 w 123"/>
                <a:gd name="T7" fmla="*/ 44 h 44"/>
                <a:gd name="T8" fmla="*/ 0 w 123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4">
                  <a:moveTo>
                    <a:pt x="0" y="26"/>
                  </a:moveTo>
                  <a:lnTo>
                    <a:pt x="120" y="0"/>
                  </a:lnTo>
                  <a:lnTo>
                    <a:pt x="123" y="23"/>
                  </a:lnTo>
                  <a:lnTo>
                    <a:pt x="6" y="4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2097445" y="2091832"/>
              <a:ext cx="101600" cy="98425"/>
            </a:xfrm>
            <a:prstGeom prst="ellipse">
              <a:avLst/>
            </a:pr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118083" y="2096594"/>
              <a:ext cx="46038" cy="31750"/>
            </a:xfrm>
            <a:custGeom>
              <a:avLst/>
              <a:gdLst>
                <a:gd name="T0" fmla="*/ 20 w 20"/>
                <a:gd name="T1" fmla="*/ 5 h 14"/>
                <a:gd name="T2" fmla="*/ 11 w 20"/>
                <a:gd name="T3" fmla="*/ 13 h 14"/>
                <a:gd name="T4" fmla="*/ 0 w 20"/>
                <a:gd name="T5" fmla="*/ 9 h 14"/>
                <a:gd name="T6" fmla="*/ 9 w 20"/>
                <a:gd name="T7" fmla="*/ 2 h 14"/>
                <a:gd name="T8" fmla="*/ 20 w 20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20" y="5"/>
                  </a:moveTo>
                  <a:cubicBezTo>
                    <a:pt x="20" y="8"/>
                    <a:pt x="16" y="12"/>
                    <a:pt x="11" y="13"/>
                  </a:cubicBezTo>
                  <a:cubicBezTo>
                    <a:pt x="6" y="14"/>
                    <a:pt x="1" y="12"/>
                    <a:pt x="0" y="9"/>
                  </a:cubicBezTo>
                  <a:cubicBezTo>
                    <a:pt x="0" y="6"/>
                    <a:pt x="4" y="3"/>
                    <a:pt x="9" y="2"/>
                  </a:cubicBezTo>
                  <a:cubicBezTo>
                    <a:pt x="14" y="0"/>
                    <a:pt x="19" y="2"/>
                    <a:pt x="20" y="5"/>
                  </a:cubicBezTo>
                  <a:close/>
                </a:path>
              </a:pathLst>
            </a:custGeom>
            <a:solidFill>
              <a:srgbClr val="E8D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2062520" y="1971183"/>
              <a:ext cx="193675" cy="69850"/>
            </a:xfrm>
            <a:custGeom>
              <a:avLst/>
              <a:gdLst>
                <a:gd name="T0" fmla="*/ 122 w 122"/>
                <a:gd name="T1" fmla="*/ 26 h 44"/>
                <a:gd name="T2" fmla="*/ 3 w 122"/>
                <a:gd name="T3" fmla="*/ 0 h 44"/>
                <a:gd name="T4" fmla="*/ 0 w 122"/>
                <a:gd name="T5" fmla="*/ 23 h 44"/>
                <a:gd name="T6" fmla="*/ 118 w 122"/>
                <a:gd name="T7" fmla="*/ 44 h 44"/>
                <a:gd name="T8" fmla="*/ 122 w 122"/>
                <a:gd name="T9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44">
                  <a:moveTo>
                    <a:pt x="122" y="26"/>
                  </a:moveTo>
                  <a:lnTo>
                    <a:pt x="3" y="0"/>
                  </a:lnTo>
                  <a:lnTo>
                    <a:pt x="0" y="23"/>
                  </a:lnTo>
                  <a:lnTo>
                    <a:pt x="118" y="44"/>
                  </a:lnTo>
                  <a:lnTo>
                    <a:pt x="122" y="26"/>
                  </a:lnTo>
                  <a:close/>
                </a:path>
              </a:pathLst>
            </a:custGeom>
            <a:solidFill>
              <a:srgbClr val="3A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1886308" y="2172795"/>
              <a:ext cx="122238" cy="87313"/>
            </a:xfrm>
            <a:custGeom>
              <a:avLst/>
              <a:gdLst>
                <a:gd name="T0" fmla="*/ 0 w 53"/>
                <a:gd name="T1" fmla="*/ 9 h 38"/>
                <a:gd name="T2" fmla="*/ 53 w 53"/>
                <a:gd name="T3" fmla="*/ 0 h 38"/>
                <a:gd name="T4" fmla="*/ 0 w 53"/>
                <a:gd name="T5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8">
                  <a:moveTo>
                    <a:pt x="0" y="9"/>
                  </a:moveTo>
                  <a:cubicBezTo>
                    <a:pt x="0" y="9"/>
                    <a:pt x="42" y="25"/>
                    <a:pt x="53" y="0"/>
                  </a:cubicBezTo>
                  <a:cubicBezTo>
                    <a:pt x="53" y="0"/>
                    <a:pt x="43" y="38"/>
                    <a:pt x="0" y="9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 rot="12095178">
              <a:off x="1802362" y="2234634"/>
              <a:ext cx="299658" cy="154132"/>
            </a:xfrm>
            <a:custGeom>
              <a:avLst/>
              <a:gdLst>
                <a:gd name="T0" fmla="*/ 47 w 168"/>
                <a:gd name="T1" fmla="*/ 27 h 27"/>
                <a:gd name="T2" fmla="*/ 3 w 168"/>
                <a:gd name="T3" fmla="*/ 25 h 27"/>
                <a:gd name="T4" fmla="*/ 1 w 168"/>
                <a:gd name="T5" fmla="*/ 22 h 27"/>
                <a:gd name="T6" fmla="*/ 4 w 168"/>
                <a:gd name="T7" fmla="*/ 19 h 27"/>
                <a:gd name="T8" fmla="*/ 163 w 168"/>
                <a:gd name="T9" fmla="*/ 1 h 27"/>
                <a:gd name="T10" fmla="*/ 167 w 168"/>
                <a:gd name="T11" fmla="*/ 2 h 27"/>
                <a:gd name="T12" fmla="*/ 166 w 168"/>
                <a:gd name="T13" fmla="*/ 7 h 27"/>
                <a:gd name="T14" fmla="*/ 47 w 168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7">
                  <a:moveTo>
                    <a:pt x="47" y="27"/>
                  </a:moveTo>
                  <a:cubicBezTo>
                    <a:pt x="23" y="27"/>
                    <a:pt x="5" y="25"/>
                    <a:pt x="3" y="25"/>
                  </a:cubicBezTo>
                  <a:cubicBezTo>
                    <a:pt x="2" y="25"/>
                    <a:pt x="0" y="23"/>
                    <a:pt x="1" y="22"/>
                  </a:cubicBezTo>
                  <a:cubicBezTo>
                    <a:pt x="1" y="20"/>
                    <a:pt x="2" y="19"/>
                    <a:pt x="4" y="19"/>
                  </a:cubicBezTo>
                  <a:cubicBezTo>
                    <a:pt x="5" y="19"/>
                    <a:pt x="117" y="27"/>
                    <a:pt x="163" y="1"/>
                  </a:cubicBezTo>
                  <a:cubicBezTo>
                    <a:pt x="165" y="0"/>
                    <a:pt x="166" y="1"/>
                    <a:pt x="167" y="2"/>
                  </a:cubicBezTo>
                  <a:cubicBezTo>
                    <a:pt x="168" y="4"/>
                    <a:pt x="168" y="6"/>
                    <a:pt x="166" y="7"/>
                  </a:cubicBezTo>
                  <a:cubicBezTo>
                    <a:pt x="137" y="23"/>
                    <a:pt x="84" y="27"/>
                    <a:pt x="47" y="27"/>
                  </a:cubicBezTo>
                  <a:close/>
                </a:path>
              </a:pathLst>
            </a:custGeom>
            <a:solidFill>
              <a:srgbClr val="EFC4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148605" y="2102667"/>
            <a:ext cx="2030141" cy="4130101"/>
            <a:chOff x="5186661" y="1940755"/>
            <a:chExt cx="2030141" cy="413010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661" y="1940755"/>
              <a:ext cx="2030141" cy="4130101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5253310" y="2338883"/>
              <a:ext cx="1890010" cy="3395024"/>
            </a:xfrm>
            <a:prstGeom prst="roundRect">
              <a:avLst>
                <a:gd name="adj" fmla="val 2009"/>
              </a:avLst>
            </a:prstGeom>
            <a:solidFill>
              <a:schemeClr val="bg1"/>
            </a:solidFill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9"/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5215254" y="2491807"/>
            <a:ext cx="1890009" cy="710267"/>
            <a:chOff x="3078480" y="2056446"/>
            <a:chExt cx="1641324" cy="616811"/>
          </a:xfrm>
        </p:grpSpPr>
        <p:grpSp>
          <p:nvGrpSpPr>
            <p:cNvPr id="58" name="Group 57"/>
            <p:cNvGrpSpPr/>
            <p:nvPr/>
          </p:nvGrpSpPr>
          <p:grpSpPr>
            <a:xfrm>
              <a:off x="3078480" y="2056446"/>
              <a:ext cx="1641324" cy="616811"/>
              <a:chOff x="3078480" y="2056446"/>
              <a:chExt cx="1641324" cy="616811"/>
            </a:xfrm>
          </p:grpSpPr>
          <p:sp>
            <p:nvSpPr>
              <p:cNvPr id="61" name="Freeform 152"/>
              <p:cNvSpPr>
                <a:spLocks/>
              </p:cNvSpPr>
              <p:nvPr/>
            </p:nvSpPr>
            <p:spPr bwMode="auto">
              <a:xfrm>
                <a:off x="3078480" y="2056446"/>
                <a:ext cx="1641324" cy="616811"/>
              </a:xfrm>
              <a:custGeom>
                <a:avLst/>
                <a:gdLst>
                  <a:gd name="T0" fmla="*/ 1840 w 1840"/>
                  <a:gd name="T1" fmla="*/ 188 h 188"/>
                  <a:gd name="T2" fmla="*/ 1840 w 1840"/>
                  <a:gd name="T3" fmla="*/ 16 h 188"/>
                  <a:gd name="T4" fmla="*/ 1824 w 1840"/>
                  <a:gd name="T5" fmla="*/ 0 h 188"/>
                  <a:gd name="T6" fmla="*/ 16 w 1840"/>
                  <a:gd name="T7" fmla="*/ 0 h 188"/>
                  <a:gd name="T8" fmla="*/ 0 w 1840"/>
                  <a:gd name="T9" fmla="*/ 16 h 188"/>
                  <a:gd name="T10" fmla="*/ 0 w 1840"/>
                  <a:gd name="T11" fmla="*/ 188 h 188"/>
                  <a:gd name="T12" fmla="*/ 1840 w 1840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0" h="188">
                    <a:moveTo>
                      <a:pt x="1840" y="188"/>
                    </a:moveTo>
                    <a:cubicBezTo>
                      <a:pt x="1840" y="16"/>
                      <a:pt x="1840" y="16"/>
                      <a:pt x="1840" y="16"/>
                    </a:cubicBezTo>
                    <a:cubicBezTo>
                      <a:pt x="1840" y="7"/>
                      <a:pt x="1833" y="0"/>
                      <a:pt x="182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88"/>
                      <a:pt x="0" y="188"/>
                      <a:pt x="0" y="188"/>
                    </a:cubicBezTo>
                    <a:lnTo>
                      <a:pt x="1840" y="188"/>
                    </a:lnTo>
                    <a:close/>
                  </a:path>
                </a:pathLst>
              </a:custGeom>
              <a:solidFill>
                <a:srgbClr val="D3D7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158"/>
              <p:cNvSpPr>
                <a:spLocks noChangeArrowheads="1"/>
              </p:cNvSpPr>
              <p:nvPr/>
            </p:nvSpPr>
            <p:spPr bwMode="auto">
              <a:xfrm>
                <a:off x="3078480" y="2485324"/>
                <a:ext cx="1641324" cy="149122"/>
              </a:xfrm>
              <a:prstGeom prst="rect">
                <a:avLst/>
              </a:prstGeom>
              <a:solidFill>
                <a:srgbClr val="D3D7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159"/>
              <p:cNvSpPr>
                <a:spLocks noChangeArrowheads="1"/>
              </p:cNvSpPr>
              <p:nvPr/>
            </p:nvSpPr>
            <p:spPr bwMode="auto">
              <a:xfrm>
                <a:off x="3097885" y="2437621"/>
                <a:ext cx="1279362" cy="196825"/>
              </a:xfrm>
              <a:prstGeom prst="rect">
                <a:avLst/>
              </a:pr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Rectangle 161"/>
              <p:cNvSpPr>
                <a:spLocks noChangeArrowheads="1"/>
              </p:cNvSpPr>
              <p:nvPr/>
            </p:nvSpPr>
            <p:spPr bwMode="auto">
              <a:xfrm>
                <a:off x="3504010" y="2229708"/>
                <a:ext cx="1104241" cy="1510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Oval 162"/>
              <p:cNvSpPr>
                <a:spLocks noChangeArrowheads="1"/>
              </p:cNvSpPr>
              <p:nvPr/>
            </p:nvSpPr>
            <p:spPr bwMode="auto">
              <a:xfrm>
                <a:off x="3107588" y="2204758"/>
                <a:ext cx="203756" cy="202369"/>
              </a:xfrm>
              <a:prstGeom prst="ellipse">
                <a:avLst/>
              </a:prstGeom>
              <a:solidFill>
                <a:srgbClr val="D6D7D8"/>
              </a:solidFill>
              <a:ln w="793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63"/>
              <p:cNvSpPr>
                <a:spLocks/>
              </p:cNvSpPr>
              <p:nvPr/>
            </p:nvSpPr>
            <p:spPr bwMode="auto">
              <a:xfrm>
                <a:off x="3150557" y="2250499"/>
                <a:ext cx="117818" cy="110887"/>
              </a:xfrm>
              <a:custGeom>
                <a:avLst/>
                <a:gdLst>
                  <a:gd name="T0" fmla="*/ 0 w 36"/>
                  <a:gd name="T1" fmla="*/ 17 h 34"/>
                  <a:gd name="T2" fmla="*/ 1 w 36"/>
                  <a:gd name="T3" fmla="*/ 18 h 34"/>
                  <a:gd name="T4" fmla="*/ 1 w 36"/>
                  <a:gd name="T5" fmla="*/ 19 h 34"/>
                  <a:gd name="T6" fmla="*/ 1 w 36"/>
                  <a:gd name="T7" fmla="*/ 19 h 34"/>
                  <a:gd name="T8" fmla="*/ 16 w 36"/>
                  <a:gd name="T9" fmla="*/ 34 h 34"/>
                  <a:gd name="T10" fmla="*/ 18 w 36"/>
                  <a:gd name="T11" fmla="*/ 34 h 34"/>
                  <a:gd name="T12" fmla="*/ 19 w 36"/>
                  <a:gd name="T13" fmla="*/ 32 h 34"/>
                  <a:gd name="T14" fmla="*/ 19 w 36"/>
                  <a:gd name="T15" fmla="*/ 30 h 34"/>
                  <a:gd name="T16" fmla="*/ 10 w 36"/>
                  <a:gd name="T17" fmla="*/ 20 h 34"/>
                  <a:gd name="T18" fmla="*/ 33 w 36"/>
                  <a:gd name="T19" fmla="*/ 20 h 34"/>
                  <a:gd name="T20" fmla="*/ 36 w 36"/>
                  <a:gd name="T21" fmla="*/ 18 h 34"/>
                  <a:gd name="T22" fmla="*/ 36 w 36"/>
                  <a:gd name="T23" fmla="*/ 16 h 34"/>
                  <a:gd name="T24" fmla="*/ 33 w 36"/>
                  <a:gd name="T25" fmla="*/ 13 h 34"/>
                  <a:gd name="T26" fmla="*/ 11 w 36"/>
                  <a:gd name="T27" fmla="*/ 13 h 34"/>
                  <a:gd name="T28" fmla="*/ 19 w 36"/>
                  <a:gd name="T29" fmla="*/ 5 h 34"/>
                  <a:gd name="T30" fmla="*/ 19 w 36"/>
                  <a:gd name="T31" fmla="*/ 2 h 34"/>
                  <a:gd name="T32" fmla="*/ 18 w 36"/>
                  <a:gd name="T33" fmla="*/ 1 h 34"/>
                  <a:gd name="T34" fmla="*/ 16 w 36"/>
                  <a:gd name="T35" fmla="*/ 1 h 34"/>
                  <a:gd name="T36" fmla="*/ 1 w 36"/>
                  <a:gd name="T37" fmla="*/ 16 h 34"/>
                  <a:gd name="T38" fmla="*/ 1 w 36"/>
                  <a:gd name="T39" fmla="*/ 16 h 34"/>
                  <a:gd name="T40" fmla="*/ 1 w 36"/>
                  <a:gd name="T41" fmla="*/ 16 h 34"/>
                  <a:gd name="T42" fmla="*/ 0 w 36"/>
                  <a:gd name="T43" fmla="*/ 17 h 34"/>
                  <a:gd name="T44" fmla="*/ 0 w 36"/>
                  <a:gd name="T45" fmla="*/ 17 h 34"/>
                  <a:gd name="T46" fmla="*/ 0 w 36"/>
                  <a:gd name="T47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" h="34">
                    <a:moveTo>
                      <a:pt x="0" y="17"/>
                    </a:moveTo>
                    <a:cubicBezTo>
                      <a:pt x="0" y="18"/>
                      <a:pt x="0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8" y="34"/>
                      <a:pt x="18" y="34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0" y="32"/>
                      <a:pt x="20" y="31"/>
                      <a:pt x="19" y="3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5" y="20"/>
                      <a:pt x="36" y="19"/>
                      <a:pt x="36" y="1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4"/>
                      <a:pt x="35" y="13"/>
                      <a:pt x="3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4"/>
                      <a:pt x="20" y="3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0"/>
                      <a:pt x="16" y="0"/>
                      <a:pt x="16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Oval 164"/>
              <p:cNvSpPr>
                <a:spLocks noChangeArrowheads="1"/>
              </p:cNvSpPr>
              <p:nvPr/>
            </p:nvSpPr>
            <p:spPr bwMode="auto">
              <a:xfrm>
                <a:off x="3337679" y="2236638"/>
                <a:ext cx="137223" cy="134451"/>
              </a:xfrm>
              <a:prstGeom prst="ellipse">
                <a:avLst/>
              </a:prstGeom>
              <a:solidFill>
                <a:srgbClr val="D6D7D8"/>
              </a:solidFill>
              <a:ln w="7938" cap="flat">
                <a:solidFill>
                  <a:srgbClr val="A7A9A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65"/>
              <p:cNvSpPr>
                <a:spLocks/>
              </p:cNvSpPr>
              <p:nvPr/>
            </p:nvSpPr>
            <p:spPr bwMode="auto">
              <a:xfrm>
                <a:off x="3366787" y="2267132"/>
                <a:ext cx="79008" cy="74849"/>
              </a:xfrm>
              <a:custGeom>
                <a:avLst/>
                <a:gdLst>
                  <a:gd name="T0" fmla="*/ 24 w 24"/>
                  <a:gd name="T1" fmla="*/ 12 h 23"/>
                  <a:gd name="T2" fmla="*/ 24 w 24"/>
                  <a:gd name="T3" fmla="*/ 11 h 23"/>
                  <a:gd name="T4" fmla="*/ 24 w 24"/>
                  <a:gd name="T5" fmla="*/ 11 h 23"/>
                  <a:gd name="T6" fmla="*/ 24 w 24"/>
                  <a:gd name="T7" fmla="*/ 11 h 23"/>
                  <a:gd name="T8" fmla="*/ 14 w 24"/>
                  <a:gd name="T9" fmla="*/ 1 h 23"/>
                  <a:gd name="T10" fmla="*/ 12 w 24"/>
                  <a:gd name="T11" fmla="*/ 1 h 23"/>
                  <a:gd name="T12" fmla="*/ 11 w 24"/>
                  <a:gd name="T13" fmla="*/ 2 h 23"/>
                  <a:gd name="T14" fmla="*/ 11 w 24"/>
                  <a:gd name="T15" fmla="*/ 3 h 23"/>
                  <a:gd name="T16" fmla="*/ 18 w 24"/>
                  <a:gd name="T17" fmla="*/ 10 h 23"/>
                  <a:gd name="T18" fmla="*/ 2 w 24"/>
                  <a:gd name="T19" fmla="*/ 10 h 23"/>
                  <a:gd name="T20" fmla="*/ 0 w 24"/>
                  <a:gd name="T21" fmla="*/ 11 h 23"/>
                  <a:gd name="T22" fmla="*/ 0 w 24"/>
                  <a:gd name="T23" fmla="*/ 13 h 23"/>
                  <a:gd name="T24" fmla="*/ 2 w 24"/>
                  <a:gd name="T25" fmla="*/ 14 h 23"/>
                  <a:gd name="T26" fmla="*/ 17 w 24"/>
                  <a:gd name="T27" fmla="*/ 14 h 23"/>
                  <a:gd name="T28" fmla="*/ 11 w 24"/>
                  <a:gd name="T29" fmla="*/ 20 h 23"/>
                  <a:gd name="T30" fmla="*/ 11 w 24"/>
                  <a:gd name="T31" fmla="*/ 22 h 23"/>
                  <a:gd name="T32" fmla="*/ 12 w 24"/>
                  <a:gd name="T33" fmla="*/ 23 h 23"/>
                  <a:gd name="T34" fmla="*/ 14 w 24"/>
                  <a:gd name="T35" fmla="*/ 23 h 23"/>
                  <a:gd name="T36" fmla="*/ 24 w 24"/>
                  <a:gd name="T37" fmla="*/ 13 h 23"/>
                  <a:gd name="T38" fmla="*/ 24 w 24"/>
                  <a:gd name="T39" fmla="*/ 13 h 23"/>
                  <a:gd name="T40" fmla="*/ 24 w 24"/>
                  <a:gd name="T41" fmla="*/ 13 h 23"/>
                  <a:gd name="T42" fmla="*/ 24 w 24"/>
                  <a:gd name="T43" fmla="*/ 12 h 23"/>
                  <a:gd name="T44" fmla="*/ 24 w 24"/>
                  <a:gd name="T45" fmla="*/ 12 h 23"/>
                  <a:gd name="T46" fmla="*/ 24 w 24"/>
                  <a:gd name="T47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23">
                    <a:moveTo>
                      <a:pt x="24" y="12"/>
                    </a:move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2" y="0"/>
                      <a:pt x="12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0"/>
                      <a:pt x="0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1" y="14"/>
                      <a:pt x="2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3"/>
                      <a:pt x="14" y="2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166"/>
              <p:cNvSpPr>
                <a:spLocks noChangeArrowheads="1"/>
              </p:cNvSpPr>
              <p:nvPr/>
            </p:nvSpPr>
            <p:spPr bwMode="auto">
              <a:xfrm>
                <a:off x="4380020" y="2437621"/>
                <a:ext cx="200984" cy="196825"/>
              </a:xfrm>
              <a:prstGeom prst="rect">
                <a:avLst/>
              </a:pr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67"/>
              <p:cNvSpPr>
                <a:spLocks/>
              </p:cNvSpPr>
              <p:nvPr/>
            </p:nvSpPr>
            <p:spPr bwMode="auto">
              <a:xfrm>
                <a:off x="4291310" y="2519400"/>
                <a:ext cx="49899" cy="48514"/>
              </a:xfrm>
              <a:custGeom>
                <a:avLst/>
                <a:gdLst>
                  <a:gd name="T0" fmla="*/ 36 w 36"/>
                  <a:gd name="T1" fmla="*/ 31 h 35"/>
                  <a:gd name="T2" fmla="*/ 24 w 36"/>
                  <a:gd name="T3" fmla="*/ 19 h 35"/>
                  <a:gd name="T4" fmla="*/ 36 w 36"/>
                  <a:gd name="T5" fmla="*/ 5 h 35"/>
                  <a:gd name="T6" fmla="*/ 31 w 36"/>
                  <a:gd name="T7" fmla="*/ 0 h 35"/>
                  <a:gd name="T8" fmla="*/ 19 w 36"/>
                  <a:gd name="T9" fmla="*/ 14 h 35"/>
                  <a:gd name="T10" fmla="*/ 5 w 36"/>
                  <a:gd name="T11" fmla="*/ 0 h 35"/>
                  <a:gd name="T12" fmla="*/ 0 w 36"/>
                  <a:gd name="T13" fmla="*/ 5 h 35"/>
                  <a:gd name="T14" fmla="*/ 15 w 36"/>
                  <a:gd name="T15" fmla="*/ 19 h 35"/>
                  <a:gd name="T16" fmla="*/ 0 w 36"/>
                  <a:gd name="T17" fmla="*/ 31 h 35"/>
                  <a:gd name="T18" fmla="*/ 5 w 36"/>
                  <a:gd name="T19" fmla="*/ 35 h 35"/>
                  <a:gd name="T20" fmla="*/ 19 w 36"/>
                  <a:gd name="T21" fmla="*/ 21 h 35"/>
                  <a:gd name="T22" fmla="*/ 31 w 36"/>
                  <a:gd name="T23" fmla="*/ 35 h 35"/>
                  <a:gd name="T24" fmla="*/ 36 w 36"/>
                  <a:gd name="T25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5">
                    <a:moveTo>
                      <a:pt x="36" y="31"/>
                    </a:moveTo>
                    <a:lnTo>
                      <a:pt x="24" y="19"/>
                    </a:lnTo>
                    <a:lnTo>
                      <a:pt x="36" y="5"/>
                    </a:lnTo>
                    <a:lnTo>
                      <a:pt x="31" y="0"/>
                    </a:lnTo>
                    <a:lnTo>
                      <a:pt x="19" y="14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15" y="19"/>
                    </a:lnTo>
                    <a:lnTo>
                      <a:pt x="0" y="31"/>
                    </a:lnTo>
                    <a:lnTo>
                      <a:pt x="5" y="35"/>
                    </a:lnTo>
                    <a:lnTo>
                      <a:pt x="19" y="21"/>
                    </a:lnTo>
                    <a:lnTo>
                      <a:pt x="31" y="35"/>
                    </a:ln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175"/>
              <p:cNvSpPr>
                <a:spLocks noEditPoints="1"/>
              </p:cNvSpPr>
              <p:nvPr/>
            </p:nvSpPr>
            <p:spPr bwMode="auto">
              <a:xfrm>
                <a:off x="4621918" y="2270237"/>
                <a:ext cx="72077" cy="72077"/>
              </a:xfrm>
              <a:custGeom>
                <a:avLst/>
                <a:gdLst>
                  <a:gd name="T0" fmla="*/ 22 w 22"/>
                  <a:gd name="T1" fmla="*/ 13 h 22"/>
                  <a:gd name="T2" fmla="*/ 22 w 22"/>
                  <a:gd name="T3" fmla="*/ 9 h 22"/>
                  <a:gd name="T4" fmla="*/ 21 w 22"/>
                  <a:gd name="T5" fmla="*/ 9 h 22"/>
                  <a:gd name="T6" fmla="*/ 19 w 22"/>
                  <a:gd name="T7" fmla="*/ 6 h 22"/>
                  <a:gd name="T8" fmla="*/ 20 w 22"/>
                  <a:gd name="T9" fmla="*/ 4 h 22"/>
                  <a:gd name="T10" fmla="*/ 18 w 22"/>
                  <a:gd name="T11" fmla="*/ 2 h 22"/>
                  <a:gd name="T12" fmla="*/ 17 w 22"/>
                  <a:gd name="T13" fmla="*/ 3 h 22"/>
                  <a:gd name="T14" fmla="*/ 13 w 22"/>
                  <a:gd name="T15" fmla="*/ 2 h 22"/>
                  <a:gd name="T16" fmla="*/ 13 w 22"/>
                  <a:gd name="T17" fmla="*/ 0 h 22"/>
                  <a:gd name="T18" fmla="*/ 10 w 22"/>
                  <a:gd name="T19" fmla="*/ 0 h 22"/>
                  <a:gd name="T20" fmla="*/ 10 w 22"/>
                  <a:gd name="T21" fmla="*/ 2 h 22"/>
                  <a:gd name="T22" fmla="*/ 6 w 22"/>
                  <a:gd name="T23" fmla="*/ 3 h 22"/>
                  <a:gd name="T24" fmla="*/ 4 w 22"/>
                  <a:gd name="T25" fmla="*/ 2 h 22"/>
                  <a:gd name="T26" fmla="*/ 2 w 22"/>
                  <a:gd name="T27" fmla="*/ 4 h 22"/>
                  <a:gd name="T28" fmla="*/ 3 w 22"/>
                  <a:gd name="T29" fmla="*/ 6 h 22"/>
                  <a:gd name="T30" fmla="*/ 2 w 22"/>
                  <a:gd name="T31" fmla="*/ 9 h 22"/>
                  <a:gd name="T32" fmla="*/ 0 w 22"/>
                  <a:gd name="T33" fmla="*/ 9 h 22"/>
                  <a:gd name="T34" fmla="*/ 0 w 22"/>
                  <a:gd name="T35" fmla="*/ 13 h 22"/>
                  <a:gd name="T36" fmla="*/ 2 w 22"/>
                  <a:gd name="T37" fmla="*/ 13 h 22"/>
                  <a:gd name="T38" fmla="*/ 3 w 22"/>
                  <a:gd name="T39" fmla="*/ 17 h 22"/>
                  <a:gd name="T40" fmla="*/ 2 w 22"/>
                  <a:gd name="T41" fmla="*/ 18 h 22"/>
                  <a:gd name="T42" fmla="*/ 4 w 22"/>
                  <a:gd name="T43" fmla="*/ 20 h 22"/>
                  <a:gd name="T44" fmla="*/ 6 w 22"/>
                  <a:gd name="T45" fmla="*/ 19 h 22"/>
                  <a:gd name="T46" fmla="*/ 10 w 22"/>
                  <a:gd name="T47" fmla="*/ 20 h 22"/>
                  <a:gd name="T48" fmla="*/ 10 w 22"/>
                  <a:gd name="T49" fmla="*/ 22 h 22"/>
                  <a:gd name="T50" fmla="*/ 13 w 22"/>
                  <a:gd name="T51" fmla="*/ 22 h 22"/>
                  <a:gd name="T52" fmla="*/ 13 w 22"/>
                  <a:gd name="T53" fmla="*/ 20 h 22"/>
                  <a:gd name="T54" fmla="*/ 17 w 22"/>
                  <a:gd name="T55" fmla="*/ 19 h 22"/>
                  <a:gd name="T56" fmla="*/ 18 w 22"/>
                  <a:gd name="T57" fmla="*/ 20 h 22"/>
                  <a:gd name="T58" fmla="*/ 20 w 22"/>
                  <a:gd name="T59" fmla="*/ 18 h 22"/>
                  <a:gd name="T60" fmla="*/ 19 w 22"/>
                  <a:gd name="T61" fmla="*/ 17 h 22"/>
                  <a:gd name="T62" fmla="*/ 21 w 22"/>
                  <a:gd name="T63" fmla="*/ 13 h 22"/>
                  <a:gd name="T64" fmla="*/ 22 w 22"/>
                  <a:gd name="T65" fmla="*/ 13 h 22"/>
                  <a:gd name="T66" fmla="*/ 11 w 22"/>
                  <a:gd name="T67" fmla="*/ 18 h 22"/>
                  <a:gd name="T68" fmla="*/ 5 w 22"/>
                  <a:gd name="T69" fmla="*/ 11 h 22"/>
                  <a:gd name="T70" fmla="*/ 11 w 22"/>
                  <a:gd name="T71" fmla="*/ 4 h 22"/>
                  <a:gd name="T72" fmla="*/ 18 w 22"/>
                  <a:gd name="T73" fmla="*/ 11 h 22"/>
                  <a:gd name="T74" fmla="*/ 11 w 22"/>
                  <a:gd name="T7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" h="22">
                    <a:moveTo>
                      <a:pt x="22" y="13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4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3" y="15"/>
                      <a:pt x="3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0"/>
                      <a:pt x="8" y="20"/>
                      <a:pt x="10" y="2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6" y="20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5"/>
                      <a:pt x="20" y="14"/>
                      <a:pt x="21" y="13"/>
                    </a:cubicBezTo>
                    <a:lnTo>
                      <a:pt x="22" y="13"/>
                    </a:lnTo>
                    <a:close/>
                    <a:moveTo>
                      <a:pt x="11" y="18"/>
                    </a:moveTo>
                    <a:cubicBezTo>
                      <a:pt x="8" y="18"/>
                      <a:pt x="5" y="15"/>
                      <a:pt x="5" y="11"/>
                    </a:cubicBezTo>
                    <a:cubicBezTo>
                      <a:pt x="5" y="7"/>
                      <a:pt x="8" y="4"/>
                      <a:pt x="11" y="4"/>
                    </a:cubicBezTo>
                    <a:cubicBezTo>
                      <a:pt x="15" y="4"/>
                      <a:pt x="18" y="7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lose/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3474870" y="2218737"/>
              <a:ext cx="757572" cy="173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www.youtube.com</a:t>
              </a:r>
              <a:endParaRPr lang="en-US" sz="7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131905" y="2453018"/>
              <a:ext cx="481939" cy="173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Loading</a:t>
              </a:r>
              <a:r>
                <a:rPr lang="mr-IN" altLang="zh-CN" sz="7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…</a:t>
              </a:r>
              <a:endParaRPr lang="en-US" sz="7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86" y="3799335"/>
            <a:ext cx="1545166" cy="1545166"/>
          </a:xfrm>
          <a:prstGeom prst="rect">
            <a:avLst/>
          </a:prstGeom>
        </p:spPr>
      </p:pic>
      <p:sp>
        <p:nvSpPr>
          <p:cNvPr id="81" name="Rounded Rectangular Callout 80"/>
          <p:cNvSpPr/>
          <p:nvPr/>
        </p:nvSpPr>
        <p:spPr>
          <a:xfrm>
            <a:off x="3831998" y="2007683"/>
            <a:ext cx="3935334" cy="1570090"/>
          </a:xfrm>
          <a:prstGeom prst="wedgeRoundRectCallout">
            <a:avLst>
              <a:gd name="adj1" fmla="val -57996"/>
              <a:gd name="adj2" fmla="val 212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But</a:t>
            </a:r>
            <a:r>
              <a:rPr lang="mr-IN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altLang="zh-CN" sz="32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Why</a:t>
            </a:r>
            <a:r>
              <a:rPr lang="zh-CN" alt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is</a:t>
            </a:r>
            <a:r>
              <a:rPr lang="zh-CN" alt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it</a:t>
            </a:r>
            <a:r>
              <a:rPr lang="zh-CN" alt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still</a:t>
            </a:r>
            <a:r>
              <a:rPr lang="zh-CN" alt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slow</a:t>
            </a:r>
            <a:r>
              <a:rPr lang="en-US" altLang="zh-CN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32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183069" y="4832179"/>
            <a:ext cx="8825038" cy="1349594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Besides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wireless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and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apps</a:t>
            </a:r>
            <a:r>
              <a:rPr 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the </a:t>
            </a:r>
            <a:r>
              <a:rPr lang="en-US" sz="3200" b="1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control</a:t>
            </a:r>
            <a:r>
              <a:rPr lang="zh-CN" altLang="en-US" sz="3200" b="1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b="1" dirty="0" smtClean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plane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is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also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critical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for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  <a:r>
              <a:rPr lang="zh-CN" altLang="en-US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latency</a:t>
            </a:r>
            <a:endParaRPr lang="en-US" sz="32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0" y="1180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We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want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Always-on,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Network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</p:spPr>
        <p:txBody>
          <a:bodyPr/>
          <a:lstStyle/>
          <a:p>
            <a:pPr algn="ctr"/>
            <a:r>
              <a:rPr lang="en-US" sz="5400" dirty="0" smtClean="0"/>
              <a:t>A New Perspective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of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Data</a:t>
            </a:r>
            <a:r>
              <a:rPr lang="zh-CN" altLang="en-US" sz="5400" dirty="0" smtClean="0"/>
              <a:t> </a:t>
            </a:r>
            <a:r>
              <a:rPr lang="en-US" altLang="zh-CN" sz="5400" dirty="0" smtClean="0"/>
              <a:t>Latency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 smtClean="0"/>
              <a:t>Revisit Control-Plane Functions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831850" y="542083"/>
            <a:ext cx="2933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Helvetica Neue" charset="0"/>
                <a:ea typeface="Helvetica Neue" charset="0"/>
                <a:cs typeface="Helvetica Neue" charset="0"/>
              </a:rPr>
              <a:t>This work: </a:t>
            </a:r>
            <a:endParaRPr lang="en-US" sz="4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669" y="2330743"/>
            <a:ext cx="4114800" cy="201930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3184211" y="4125293"/>
            <a:ext cx="5486252" cy="1741620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148605" y="2102667"/>
            <a:ext cx="2030141" cy="4130101"/>
            <a:chOff x="5148605" y="1928499"/>
            <a:chExt cx="2030141" cy="4130101"/>
          </a:xfrm>
        </p:grpSpPr>
        <p:grpSp>
          <p:nvGrpSpPr>
            <p:cNvPr id="47" name="Group 46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73" name="Rounded Rectangle 72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5215254" y="2317639"/>
              <a:ext cx="1890009" cy="710267"/>
              <a:chOff x="3078480" y="2056446"/>
              <a:chExt cx="1641324" cy="616811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54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3474870" y="2218737"/>
                <a:ext cx="757572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www.youtube.com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131905" y="2453018"/>
                <a:ext cx="481939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Loading</a:t>
                </a:r>
                <a:r>
                  <a:rPr lang="mr-IN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…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3184211" y="2298630"/>
            <a:ext cx="5486252" cy="1741620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L-Shape 86"/>
          <p:cNvSpPr/>
          <p:nvPr/>
        </p:nvSpPr>
        <p:spPr>
          <a:xfrm rot="10800000">
            <a:off x="2350060" y="2776712"/>
            <a:ext cx="7112287" cy="1787268"/>
          </a:xfrm>
          <a:prstGeom prst="corner">
            <a:avLst>
              <a:gd name="adj1" fmla="val 14447"/>
              <a:gd name="adj2" fmla="val 151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574" y="3721362"/>
            <a:ext cx="641246" cy="7307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184211" y="1775409"/>
            <a:ext cx="1255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Mobile Network </a:t>
            </a:r>
            <a:r>
              <a:rPr lang="en-US" sz="28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altLang="zh-CN" sz="28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4G</a:t>
            </a:r>
            <a:r>
              <a:rPr lang="zh-CN" altLang="en-US" sz="28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LTE</a:t>
            </a:r>
            <a:r>
              <a:rPr lang="en-US" sz="280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8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5353166" y="4205062"/>
            <a:ext cx="912160" cy="47759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188110" y="5185289"/>
            <a:ext cx="7274238" cy="2554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578" y="4960299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8833" y="4692380"/>
            <a:ext cx="955252" cy="9552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0422" y="4377198"/>
            <a:ext cx="1518621" cy="151862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3543547" y="2417995"/>
            <a:ext cx="2779972" cy="1496142"/>
            <a:chOff x="3543547" y="2243827"/>
            <a:chExt cx="2779972" cy="1496142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6392" y="3262376"/>
              <a:ext cx="912160" cy="477593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43547" y="2243827"/>
              <a:ext cx="955252" cy="955252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425" y="2343676"/>
              <a:ext cx="1042094" cy="684230"/>
            </a:xfrm>
            <a:prstGeom prst="rect">
              <a:avLst/>
            </a:prstGeom>
          </p:spPr>
        </p:pic>
      </p:grpSp>
      <p:sp>
        <p:nvSpPr>
          <p:cNvPr id="55" name="Rounded Rectangular Callout 54"/>
          <p:cNvSpPr/>
          <p:nvPr/>
        </p:nvSpPr>
        <p:spPr>
          <a:xfrm>
            <a:off x="7650821" y="1370040"/>
            <a:ext cx="4413214" cy="954151"/>
          </a:xfrm>
          <a:prstGeom prst="wedgeRoundRectCallout">
            <a:avLst>
              <a:gd name="adj1" fmla="val 49581"/>
              <a:gd name="adj2" fmla="val 93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Establish data session to the Internet</a:t>
            </a:r>
          </a:p>
        </p:txBody>
      </p:sp>
      <p:sp>
        <p:nvSpPr>
          <p:cNvPr id="64" name="Rounded Rectangular Callout 63"/>
          <p:cNvSpPr/>
          <p:nvPr/>
        </p:nvSpPr>
        <p:spPr>
          <a:xfrm>
            <a:off x="7652320" y="1372376"/>
            <a:ext cx="4413214" cy="954151"/>
          </a:xfrm>
          <a:prstGeom prst="wedgeRoundRectCallout">
            <a:avLst>
              <a:gd name="adj1" fmla="val 49852"/>
              <a:gd name="adj2" fmla="val 23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Migrate the session as the device moves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418950" y="2102667"/>
            <a:ext cx="2030141" cy="4130101"/>
            <a:chOff x="5148605" y="1928499"/>
            <a:chExt cx="2030141" cy="4130101"/>
          </a:xfrm>
        </p:grpSpPr>
        <p:grpSp>
          <p:nvGrpSpPr>
            <p:cNvPr id="92" name="Group 91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122" name="Rounded Rectangle 121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3" name="Group 92"/>
            <p:cNvGrpSpPr>
              <a:grpSpLocks noChangeAspect="1"/>
            </p:cNvGrpSpPr>
            <p:nvPr/>
          </p:nvGrpSpPr>
          <p:grpSpPr>
            <a:xfrm>
              <a:off x="5215254" y="2317639"/>
              <a:ext cx="1890009" cy="710267"/>
              <a:chOff x="3078480" y="2056446"/>
              <a:chExt cx="1641324" cy="616811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101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>
                <a:off x="3474870" y="2218737"/>
                <a:ext cx="757572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err="1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www.youtube.com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131905" y="2453018"/>
                <a:ext cx="481939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Loading</a:t>
                </a:r>
                <a:r>
                  <a:rPr lang="mr-IN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…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11"/>
          <a:srcRect t="3395" b="15637"/>
          <a:stretch/>
        </p:blipFill>
        <p:spPr>
          <a:xfrm>
            <a:off x="485753" y="3182203"/>
            <a:ext cx="1884304" cy="2713616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11"/>
          <a:srcRect t="3395" b="15637"/>
          <a:stretch/>
        </p:blipFill>
        <p:spPr>
          <a:xfrm>
            <a:off x="481269" y="2566377"/>
            <a:ext cx="1884304" cy="2713616"/>
          </a:xfrm>
          <a:prstGeom prst="rect">
            <a:avLst/>
          </a:prstGeom>
        </p:spPr>
      </p:pic>
      <p:sp>
        <p:nvSpPr>
          <p:cNvPr id="74" name="Title 1"/>
          <p:cNvSpPr txBox="1">
            <a:spLocks/>
          </p:cNvSpPr>
          <p:nvPr/>
        </p:nvSpPr>
        <p:spPr>
          <a:xfrm>
            <a:off x="623548" y="-4117"/>
            <a:ext cx="10940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How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Control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Plane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Affects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Data</a:t>
            </a: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Latency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247153" y="4915428"/>
            <a:ext cx="8159589" cy="134959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en-US" sz="3200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data access is </a:t>
            </a:r>
            <a:r>
              <a:rPr lang="en-US" sz="3200" b="1" dirty="0">
                <a:solidFill>
                  <a:srgbClr val="FFC000"/>
                </a:solidFill>
                <a:latin typeface="Helvetica Neue" charset="0"/>
                <a:ea typeface="Helvetica Neue" charset="0"/>
                <a:cs typeface="Helvetica Neue" charset="0"/>
              </a:rPr>
              <a:t>blocked </a:t>
            </a:r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before the control-plane operations are completed. </a:t>
            </a:r>
            <a:r>
              <a:rPr lang="en-US" sz="3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8037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38802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00117 -0.08333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1" grpId="0" animBg="1"/>
      <p:bldP spid="87" grpId="0" animBg="1"/>
      <p:bldP spid="45" grpId="0"/>
      <p:bldP spid="22" grpId="0" animBg="1"/>
      <p:bldP spid="22" grpId="1" animBg="1"/>
      <p:bldP spid="55" grpId="0" animBg="1"/>
      <p:bldP spid="55" grpId="1" animBg="1"/>
      <p:bldP spid="64" grpId="0" animBg="1"/>
      <p:bldP spid="1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Today: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Control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Plane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is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b="1" noProof="0" dirty="0" smtClean="0">
                <a:solidFill>
                  <a:srgbClr val="4472C4"/>
                </a:solidFill>
              </a:rPr>
              <a:t>Slow</a:t>
            </a:r>
            <a:r>
              <a:rPr lang="zh-CN" altLang="en-US" noProof="0" dirty="0" smtClean="0">
                <a:solidFill>
                  <a:srgbClr val="4472C4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in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4G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LTE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72536" y="1769269"/>
            <a:ext cx="5544170" cy="949280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Long latency for </a:t>
            </a:r>
            <a:r>
              <a:rPr lang="en-US" sz="3200" dirty="0" smtClean="0">
                <a:solidFill>
                  <a:srgbClr val="FFC000"/>
                </a:solidFill>
              </a:rPr>
              <a:t>every</a:t>
            </a:r>
            <a:r>
              <a:rPr lang="en-US" sz="3200" dirty="0" smtClean="0">
                <a:solidFill>
                  <a:schemeClr val="accent6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session </a:t>
            </a:r>
            <a:r>
              <a:rPr lang="en-US" sz="3200" dirty="0" smtClean="0">
                <a:solidFill>
                  <a:prstClr val="white"/>
                </a:solidFill>
              </a:rPr>
              <a:t>establishment/migration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2536" y="5629306"/>
            <a:ext cx="11539199" cy="949280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rgbClr val="FFC000"/>
                </a:solidFill>
              </a:rPr>
              <a:t>Frequent</a:t>
            </a:r>
            <a:r>
              <a:rPr lang="zh-CN" altLang="en-US" sz="3200" dirty="0" smtClean="0">
                <a:solidFill>
                  <a:srgbClr val="FFC000"/>
                </a:solidFill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</a:rPr>
              <a:t>impact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</a:rPr>
              <a:t>on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</a:rPr>
              <a:t>data</a:t>
            </a:r>
            <a:r>
              <a:rPr lang="zh-CN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</a:rPr>
              <a:t>latency: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endParaRPr lang="en-US" altLang="zh-CN" sz="3200" dirty="0" smtClean="0">
              <a:solidFill>
                <a:prstClr val="white"/>
              </a:solidFill>
            </a:endParaRPr>
          </a:p>
          <a:p>
            <a:pPr algn="ctr"/>
            <a:r>
              <a:rPr lang="en-US" altLang="zh-CN" sz="3200" dirty="0" smtClean="0">
                <a:solidFill>
                  <a:prstClr val="white"/>
                </a:solidFill>
              </a:rPr>
              <a:t>Every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srgbClr val="FFC000"/>
                </a:solidFill>
              </a:rPr>
              <a:t>106.9s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in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static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scenario.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Every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srgbClr val="FFC000"/>
                </a:solidFill>
              </a:rPr>
              <a:t>70.0s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in</a:t>
            </a:r>
            <a:r>
              <a:rPr lang="zh-CN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zh-CN" sz="3200" dirty="0" smtClean="0">
                <a:solidFill>
                  <a:prstClr val="white"/>
                </a:solidFill>
              </a:rPr>
              <a:t>walking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360342" y="1769269"/>
            <a:ext cx="5551393" cy="949280"/>
          </a:xfrm>
          <a:prstGeom prst="wedgeRoundRectCallout">
            <a:avLst>
              <a:gd name="adj1" fmla="val 35582"/>
              <a:gd name="adj2" fmla="val 4286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rgbClr val="FFC000"/>
                </a:solidFill>
              </a:rPr>
              <a:t>Trainset failures </a:t>
            </a:r>
            <a:r>
              <a:rPr lang="en-US" altLang="zh-CN" sz="3200" dirty="0" smtClean="0">
                <a:solidFill>
                  <a:schemeClr val="bg1"/>
                </a:solidFill>
              </a:rPr>
              <a:t>further prolong the control-plane latency</a:t>
            </a:r>
            <a:endParaRPr lang="en-US" sz="3200" dirty="0">
              <a:solidFill>
                <a:prstClr val="white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854769"/>
              </p:ext>
            </p:extLst>
          </p:nvPr>
        </p:nvGraphicFramePr>
        <p:xfrm>
          <a:off x="143038" y="2962306"/>
          <a:ext cx="59505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520160"/>
              </p:ext>
            </p:extLst>
          </p:nvPr>
        </p:nvGraphicFramePr>
        <p:xfrm>
          <a:off x="6093619" y="2962306"/>
          <a:ext cx="55435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6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1" animBg="1"/>
      <p:bldP spid="8" grpId="0" animBg="1"/>
      <p:bldGraphic spid="10" grpId="0">
        <p:bldAsOne/>
      </p:bldGraphic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3184211" y="4105166"/>
            <a:ext cx="5486252" cy="1778507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184211" y="2275196"/>
            <a:ext cx="5486252" cy="1778507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574" y="3645782"/>
            <a:ext cx="641246" cy="7307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184211" y="1775409"/>
            <a:ext cx="1255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Mobile Network </a:t>
            </a:r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4G</a:t>
            </a:r>
            <a:r>
              <a:rPr lang="zh-CN" altLang="en-US" sz="28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2800" dirty="0" smtClean="0">
                <a:latin typeface="Helvetica Neue" charset="0"/>
                <a:ea typeface="Helvetica Neue" charset="0"/>
                <a:cs typeface="Helvetica Neue" charset="0"/>
              </a:rPr>
              <a:t>LTE</a:t>
            </a:r>
            <a:r>
              <a:rPr lang="en-US" sz="2800" dirty="0" smtClean="0">
                <a:latin typeface="Helvetica Neue" charset="0"/>
                <a:ea typeface="Helvetica Neue" charset="0"/>
                <a:cs typeface="Helvetica Neue" charset="0"/>
              </a:rPr>
              <a:t>)</a:t>
            </a:r>
            <a:endParaRPr lang="en-US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353166" y="4174326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578" y="4929563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833" y="4661644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5935" y="1905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802" y="4346462"/>
            <a:ext cx="1518621" cy="1518621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18950" y="2071931"/>
            <a:ext cx="2030141" cy="4130101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39"/>
              <a:ext cx="1890009" cy="710267"/>
              <a:chOff x="3078480" y="2056446"/>
              <a:chExt cx="1641324" cy="61681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70" y="2218737"/>
                <a:ext cx="767315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err="1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www.youtube.com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481939" cy="173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Loading</a:t>
                </a:r>
                <a:r>
                  <a:rPr lang="mr-IN" altLang="zh-CN" sz="700" dirty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…</a:t>
                </a:r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43547" y="2387259"/>
            <a:ext cx="2779972" cy="1496142"/>
            <a:chOff x="3543547" y="2243827"/>
            <a:chExt cx="2779972" cy="149614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392" y="3262376"/>
              <a:ext cx="912160" cy="4775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3547" y="2243827"/>
              <a:ext cx="955252" cy="95525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1425" y="2343676"/>
              <a:ext cx="1042094" cy="684230"/>
            </a:xfrm>
            <a:prstGeom prst="rect">
              <a:avLst/>
            </a:prstGeom>
          </p:spPr>
        </p:pic>
      </p:grpSp>
      <p:sp>
        <p:nvSpPr>
          <p:cNvPr id="64" name="Title 1"/>
          <p:cNvSpPr txBox="1">
            <a:spLocks/>
          </p:cNvSpPr>
          <p:nvPr/>
        </p:nvSpPr>
        <p:spPr>
          <a:xfrm>
            <a:off x="0" y="-437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Why: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b="1" noProof="0" dirty="0" smtClean="0">
                <a:solidFill>
                  <a:srgbClr val="4472C4"/>
                </a:solidFill>
              </a:rPr>
              <a:t>Sequential</a:t>
            </a:r>
            <a:r>
              <a:rPr lang="en-US" altLang="zh-CN" noProof="0" dirty="0" smtClean="0">
                <a:solidFill>
                  <a:srgbClr val="4472C4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Control-Plane Operations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0118 -0.083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/>
          <p:cNvCxnSpPr/>
          <p:nvPr/>
        </p:nvCxnSpPr>
        <p:spPr>
          <a:xfrm>
            <a:off x="5027735" y="6057706"/>
            <a:ext cx="432738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102"/>
          <p:cNvSpPr/>
          <p:nvPr/>
        </p:nvSpPr>
        <p:spPr>
          <a:xfrm>
            <a:off x="7443772" y="1684993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1755027" y="1690688"/>
            <a:ext cx="3882945" cy="1079476"/>
          </a:xfrm>
          <a:prstGeom prst="roundRect">
            <a:avLst>
              <a:gd name="adj" fmla="val 4480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899538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1" y="1892038"/>
            <a:ext cx="641246" cy="7307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8273" y="2018603"/>
            <a:ext cx="912160" cy="47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725" y="1915284"/>
            <a:ext cx="1042094" cy="684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019" y="1779773"/>
            <a:ext cx="955252" cy="95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6587" y="2072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64332" y="1744635"/>
            <a:ext cx="504096" cy="1025528"/>
            <a:chOff x="5148605" y="1928499"/>
            <a:chExt cx="2030141" cy="4130101"/>
          </a:xfrm>
        </p:grpSpPr>
        <p:grpSp>
          <p:nvGrpSpPr>
            <p:cNvPr id="66" name="Group 65"/>
            <p:cNvGrpSpPr/>
            <p:nvPr/>
          </p:nvGrpSpPr>
          <p:grpSpPr>
            <a:xfrm>
              <a:off x="5148605" y="1928499"/>
              <a:ext cx="2030141" cy="4130101"/>
              <a:chOff x="5186661" y="1940755"/>
              <a:chExt cx="2030141" cy="4130101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661" y="1940755"/>
                <a:ext cx="2030141" cy="4130101"/>
              </a:xfrm>
              <a:prstGeom prst="rect">
                <a:avLst/>
              </a:prstGeom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5253310" y="2338883"/>
                <a:ext cx="1890010" cy="3395024"/>
              </a:xfrm>
              <a:prstGeom prst="roundRect">
                <a:avLst>
                  <a:gd name="adj" fmla="val 2009"/>
                </a:avLst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9"/>
                <a:endPara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5215254" y="2317640"/>
              <a:ext cx="1890009" cy="1355398"/>
              <a:chOff x="3078480" y="2056446"/>
              <a:chExt cx="1641324" cy="117705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078480" y="2056446"/>
                <a:ext cx="1641324" cy="616811"/>
                <a:chOff x="3078480" y="2056446"/>
                <a:chExt cx="1641324" cy="616811"/>
              </a:xfrm>
            </p:grpSpPr>
            <p:sp>
              <p:nvSpPr>
                <p:cNvPr id="73" name="Freeform 152"/>
                <p:cNvSpPr>
                  <a:spLocks/>
                </p:cNvSpPr>
                <p:nvPr/>
              </p:nvSpPr>
              <p:spPr bwMode="auto">
                <a:xfrm>
                  <a:off x="3078480" y="2056446"/>
                  <a:ext cx="1641324" cy="616811"/>
                </a:xfrm>
                <a:custGeom>
                  <a:avLst/>
                  <a:gdLst>
                    <a:gd name="T0" fmla="*/ 1840 w 1840"/>
                    <a:gd name="T1" fmla="*/ 188 h 188"/>
                    <a:gd name="T2" fmla="*/ 1840 w 1840"/>
                    <a:gd name="T3" fmla="*/ 16 h 188"/>
                    <a:gd name="T4" fmla="*/ 1824 w 1840"/>
                    <a:gd name="T5" fmla="*/ 0 h 188"/>
                    <a:gd name="T6" fmla="*/ 16 w 1840"/>
                    <a:gd name="T7" fmla="*/ 0 h 188"/>
                    <a:gd name="T8" fmla="*/ 0 w 1840"/>
                    <a:gd name="T9" fmla="*/ 16 h 188"/>
                    <a:gd name="T10" fmla="*/ 0 w 1840"/>
                    <a:gd name="T11" fmla="*/ 188 h 188"/>
                    <a:gd name="T12" fmla="*/ 1840 w 1840"/>
                    <a:gd name="T13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40" h="188">
                      <a:moveTo>
                        <a:pt x="1840" y="188"/>
                      </a:moveTo>
                      <a:cubicBezTo>
                        <a:pt x="1840" y="16"/>
                        <a:pt x="1840" y="16"/>
                        <a:pt x="1840" y="16"/>
                      </a:cubicBezTo>
                      <a:cubicBezTo>
                        <a:pt x="1840" y="7"/>
                        <a:pt x="1833" y="0"/>
                        <a:pt x="1824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88"/>
                        <a:pt x="0" y="188"/>
                        <a:pt x="0" y="188"/>
                      </a:cubicBezTo>
                      <a:lnTo>
                        <a:pt x="1840" y="188"/>
                      </a:lnTo>
                      <a:close/>
                    </a:path>
                  </a:pathLst>
                </a:cu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58"/>
                <p:cNvSpPr>
                  <a:spLocks noChangeArrowheads="1"/>
                </p:cNvSpPr>
                <p:nvPr/>
              </p:nvSpPr>
              <p:spPr bwMode="auto">
                <a:xfrm>
                  <a:off x="3078480" y="2485324"/>
                  <a:ext cx="1641324" cy="149122"/>
                </a:xfrm>
                <a:prstGeom prst="rect">
                  <a:avLst/>
                </a:prstGeom>
                <a:solidFill>
                  <a:srgbClr val="D3D7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Rectangle 159"/>
                <p:cNvSpPr>
                  <a:spLocks noChangeArrowheads="1"/>
                </p:cNvSpPr>
                <p:nvPr/>
              </p:nvSpPr>
              <p:spPr bwMode="auto">
                <a:xfrm>
                  <a:off x="3097885" y="2437621"/>
                  <a:ext cx="1279362" cy="196825"/>
                </a:xfrm>
                <a:prstGeom prst="rect">
                  <a:avLst/>
                </a:pr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04010" y="2229708"/>
                  <a:ext cx="1104241" cy="1510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Oval 162"/>
                <p:cNvSpPr>
                  <a:spLocks noChangeArrowheads="1"/>
                </p:cNvSpPr>
                <p:nvPr/>
              </p:nvSpPr>
              <p:spPr bwMode="auto">
                <a:xfrm>
                  <a:off x="3107588" y="2204758"/>
                  <a:ext cx="203756" cy="202369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63"/>
                <p:cNvSpPr>
                  <a:spLocks/>
                </p:cNvSpPr>
                <p:nvPr/>
              </p:nvSpPr>
              <p:spPr bwMode="auto">
                <a:xfrm>
                  <a:off x="3150557" y="2250499"/>
                  <a:ext cx="117818" cy="110887"/>
                </a:xfrm>
                <a:custGeom>
                  <a:avLst/>
                  <a:gdLst>
                    <a:gd name="T0" fmla="*/ 0 w 36"/>
                    <a:gd name="T1" fmla="*/ 17 h 34"/>
                    <a:gd name="T2" fmla="*/ 1 w 36"/>
                    <a:gd name="T3" fmla="*/ 18 h 34"/>
                    <a:gd name="T4" fmla="*/ 1 w 36"/>
                    <a:gd name="T5" fmla="*/ 19 h 34"/>
                    <a:gd name="T6" fmla="*/ 1 w 36"/>
                    <a:gd name="T7" fmla="*/ 19 h 34"/>
                    <a:gd name="T8" fmla="*/ 16 w 36"/>
                    <a:gd name="T9" fmla="*/ 34 h 34"/>
                    <a:gd name="T10" fmla="*/ 18 w 36"/>
                    <a:gd name="T11" fmla="*/ 34 h 34"/>
                    <a:gd name="T12" fmla="*/ 19 w 36"/>
                    <a:gd name="T13" fmla="*/ 32 h 34"/>
                    <a:gd name="T14" fmla="*/ 19 w 36"/>
                    <a:gd name="T15" fmla="*/ 30 h 34"/>
                    <a:gd name="T16" fmla="*/ 10 w 36"/>
                    <a:gd name="T17" fmla="*/ 20 h 34"/>
                    <a:gd name="T18" fmla="*/ 33 w 36"/>
                    <a:gd name="T19" fmla="*/ 20 h 34"/>
                    <a:gd name="T20" fmla="*/ 36 w 36"/>
                    <a:gd name="T21" fmla="*/ 18 h 34"/>
                    <a:gd name="T22" fmla="*/ 36 w 36"/>
                    <a:gd name="T23" fmla="*/ 16 h 34"/>
                    <a:gd name="T24" fmla="*/ 33 w 36"/>
                    <a:gd name="T25" fmla="*/ 13 h 34"/>
                    <a:gd name="T26" fmla="*/ 11 w 36"/>
                    <a:gd name="T27" fmla="*/ 13 h 34"/>
                    <a:gd name="T28" fmla="*/ 19 w 36"/>
                    <a:gd name="T29" fmla="*/ 5 h 34"/>
                    <a:gd name="T30" fmla="*/ 19 w 36"/>
                    <a:gd name="T31" fmla="*/ 2 h 34"/>
                    <a:gd name="T32" fmla="*/ 18 w 36"/>
                    <a:gd name="T33" fmla="*/ 1 h 34"/>
                    <a:gd name="T34" fmla="*/ 16 w 36"/>
                    <a:gd name="T35" fmla="*/ 1 h 34"/>
                    <a:gd name="T36" fmla="*/ 1 w 36"/>
                    <a:gd name="T37" fmla="*/ 16 h 34"/>
                    <a:gd name="T38" fmla="*/ 1 w 36"/>
                    <a:gd name="T39" fmla="*/ 16 h 34"/>
                    <a:gd name="T40" fmla="*/ 1 w 36"/>
                    <a:gd name="T41" fmla="*/ 16 h 34"/>
                    <a:gd name="T42" fmla="*/ 0 w 36"/>
                    <a:gd name="T43" fmla="*/ 17 h 34"/>
                    <a:gd name="T44" fmla="*/ 0 w 36"/>
                    <a:gd name="T45" fmla="*/ 17 h 34"/>
                    <a:gd name="T46" fmla="*/ 0 w 36"/>
                    <a:gd name="T47" fmla="*/ 1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34">
                      <a:moveTo>
                        <a:pt x="0" y="17"/>
                      </a:moveTo>
                      <a:cubicBezTo>
                        <a:pt x="0" y="18"/>
                        <a:pt x="0" y="18"/>
                        <a:pt x="1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34"/>
                        <a:pt x="18" y="34"/>
                        <a:pt x="18" y="3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2"/>
                        <a:pt x="20" y="31"/>
                        <a:pt x="19" y="3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0"/>
                        <a:pt x="36" y="19"/>
                        <a:pt x="36" y="18"/>
                      </a:cubicBezTo>
                      <a:cubicBezTo>
                        <a:pt x="36" y="16"/>
                        <a:pt x="36" y="16"/>
                        <a:pt x="36" y="16"/>
                      </a:cubicBezTo>
                      <a:cubicBezTo>
                        <a:pt x="36" y="14"/>
                        <a:pt x="35" y="13"/>
                        <a:pt x="33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0" y="4"/>
                        <a:pt x="20" y="3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0"/>
                        <a:pt x="16" y="0"/>
                        <a:pt x="16" y="1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164"/>
                <p:cNvSpPr>
                  <a:spLocks noChangeArrowheads="1"/>
                </p:cNvSpPr>
                <p:nvPr/>
              </p:nvSpPr>
              <p:spPr bwMode="auto">
                <a:xfrm>
                  <a:off x="3337679" y="2236638"/>
                  <a:ext cx="137223" cy="134451"/>
                </a:xfrm>
                <a:prstGeom prst="ellipse">
                  <a:avLst/>
                </a:prstGeom>
                <a:solidFill>
                  <a:srgbClr val="D6D7D8"/>
                </a:solidFill>
                <a:ln w="7938" cap="flat">
                  <a:solidFill>
                    <a:srgbClr val="A7A9A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65"/>
                <p:cNvSpPr>
                  <a:spLocks/>
                </p:cNvSpPr>
                <p:nvPr/>
              </p:nvSpPr>
              <p:spPr bwMode="auto">
                <a:xfrm>
                  <a:off x="3366787" y="2267132"/>
                  <a:ext cx="79008" cy="74849"/>
                </a:xfrm>
                <a:custGeom>
                  <a:avLst/>
                  <a:gdLst>
                    <a:gd name="T0" fmla="*/ 24 w 24"/>
                    <a:gd name="T1" fmla="*/ 12 h 23"/>
                    <a:gd name="T2" fmla="*/ 24 w 24"/>
                    <a:gd name="T3" fmla="*/ 11 h 23"/>
                    <a:gd name="T4" fmla="*/ 24 w 24"/>
                    <a:gd name="T5" fmla="*/ 11 h 23"/>
                    <a:gd name="T6" fmla="*/ 24 w 24"/>
                    <a:gd name="T7" fmla="*/ 11 h 23"/>
                    <a:gd name="T8" fmla="*/ 14 w 24"/>
                    <a:gd name="T9" fmla="*/ 1 h 23"/>
                    <a:gd name="T10" fmla="*/ 12 w 24"/>
                    <a:gd name="T11" fmla="*/ 1 h 23"/>
                    <a:gd name="T12" fmla="*/ 11 w 24"/>
                    <a:gd name="T13" fmla="*/ 2 h 23"/>
                    <a:gd name="T14" fmla="*/ 11 w 24"/>
                    <a:gd name="T15" fmla="*/ 3 h 23"/>
                    <a:gd name="T16" fmla="*/ 18 w 24"/>
                    <a:gd name="T17" fmla="*/ 10 h 23"/>
                    <a:gd name="T18" fmla="*/ 2 w 24"/>
                    <a:gd name="T19" fmla="*/ 10 h 23"/>
                    <a:gd name="T20" fmla="*/ 0 w 24"/>
                    <a:gd name="T21" fmla="*/ 11 h 23"/>
                    <a:gd name="T22" fmla="*/ 0 w 24"/>
                    <a:gd name="T23" fmla="*/ 13 h 23"/>
                    <a:gd name="T24" fmla="*/ 2 w 24"/>
                    <a:gd name="T25" fmla="*/ 14 h 23"/>
                    <a:gd name="T26" fmla="*/ 17 w 24"/>
                    <a:gd name="T27" fmla="*/ 14 h 23"/>
                    <a:gd name="T28" fmla="*/ 11 w 24"/>
                    <a:gd name="T29" fmla="*/ 20 h 23"/>
                    <a:gd name="T30" fmla="*/ 11 w 24"/>
                    <a:gd name="T31" fmla="*/ 22 h 23"/>
                    <a:gd name="T32" fmla="*/ 12 w 24"/>
                    <a:gd name="T33" fmla="*/ 23 h 23"/>
                    <a:gd name="T34" fmla="*/ 14 w 24"/>
                    <a:gd name="T35" fmla="*/ 23 h 23"/>
                    <a:gd name="T36" fmla="*/ 24 w 24"/>
                    <a:gd name="T37" fmla="*/ 13 h 23"/>
                    <a:gd name="T38" fmla="*/ 24 w 24"/>
                    <a:gd name="T39" fmla="*/ 13 h 23"/>
                    <a:gd name="T40" fmla="*/ 24 w 24"/>
                    <a:gd name="T41" fmla="*/ 13 h 23"/>
                    <a:gd name="T42" fmla="*/ 24 w 24"/>
                    <a:gd name="T43" fmla="*/ 12 h 23"/>
                    <a:gd name="T44" fmla="*/ 24 w 24"/>
                    <a:gd name="T45" fmla="*/ 12 h 23"/>
                    <a:gd name="T46" fmla="*/ 24 w 24"/>
                    <a:gd name="T47" fmla="*/ 1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4" h="23">
                      <a:moveTo>
                        <a:pt x="24" y="12"/>
                      </a:move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0"/>
                        <a:pt x="12" y="0"/>
                        <a:pt x="12" y="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3"/>
                        <a:pt x="11" y="3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1" y="10"/>
                        <a:pt x="0" y="10"/>
                        <a:pt x="0" y="11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4"/>
                        <a:pt x="1" y="14"/>
                        <a:pt x="2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1"/>
                        <a:pt x="11" y="22"/>
                        <a:pt x="11" y="22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2" y="23"/>
                        <a:pt x="13" y="23"/>
                        <a:pt x="14" y="2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380020" y="2437621"/>
                  <a:ext cx="200984" cy="196825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67"/>
                <p:cNvSpPr>
                  <a:spLocks/>
                </p:cNvSpPr>
                <p:nvPr/>
              </p:nvSpPr>
              <p:spPr bwMode="auto">
                <a:xfrm>
                  <a:off x="4291310" y="2519400"/>
                  <a:ext cx="49899" cy="48514"/>
                </a:xfrm>
                <a:custGeom>
                  <a:avLst/>
                  <a:gdLst>
                    <a:gd name="T0" fmla="*/ 36 w 36"/>
                    <a:gd name="T1" fmla="*/ 31 h 35"/>
                    <a:gd name="T2" fmla="*/ 24 w 36"/>
                    <a:gd name="T3" fmla="*/ 19 h 35"/>
                    <a:gd name="T4" fmla="*/ 36 w 36"/>
                    <a:gd name="T5" fmla="*/ 5 h 35"/>
                    <a:gd name="T6" fmla="*/ 31 w 36"/>
                    <a:gd name="T7" fmla="*/ 0 h 35"/>
                    <a:gd name="T8" fmla="*/ 19 w 36"/>
                    <a:gd name="T9" fmla="*/ 14 h 35"/>
                    <a:gd name="T10" fmla="*/ 5 w 36"/>
                    <a:gd name="T11" fmla="*/ 0 h 35"/>
                    <a:gd name="T12" fmla="*/ 0 w 36"/>
                    <a:gd name="T13" fmla="*/ 5 h 35"/>
                    <a:gd name="T14" fmla="*/ 15 w 36"/>
                    <a:gd name="T15" fmla="*/ 19 h 35"/>
                    <a:gd name="T16" fmla="*/ 0 w 36"/>
                    <a:gd name="T17" fmla="*/ 31 h 35"/>
                    <a:gd name="T18" fmla="*/ 5 w 36"/>
                    <a:gd name="T19" fmla="*/ 35 h 35"/>
                    <a:gd name="T20" fmla="*/ 19 w 36"/>
                    <a:gd name="T21" fmla="*/ 21 h 35"/>
                    <a:gd name="T22" fmla="*/ 31 w 36"/>
                    <a:gd name="T23" fmla="*/ 35 h 35"/>
                    <a:gd name="T24" fmla="*/ 36 w 36"/>
                    <a:gd name="T2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" h="35">
                      <a:moveTo>
                        <a:pt x="36" y="31"/>
                      </a:moveTo>
                      <a:lnTo>
                        <a:pt x="24" y="19"/>
                      </a:lnTo>
                      <a:lnTo>
                        <a:pt x="36" y="5"/>
                      </a:lnTo>
                      <a:lnTo>
                        <a:pt x="31" y="0"/>
                      </a:lnTo>
                      <a:lnTo>
                        <a:pt x="19" y="14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15" y="19"/>
                      </a:lnTo>
                      <a:lnTo>
                        <a:pt x="0" y="31"/>
                      </a:lnTo>
                      <a:lnTo>
                        <a:pt x="5" y="35"/>
                      </a:lnTo>
                      <a:lnTo>
                        <a:pt x="19" y="21"/>
                      </a:lnTo>
                      <a:lnTo>
                        <a:pt x="31" y="35"/>
                      </a:lnTo>
                      <a:lnTo>
                        <a:pt x="36" y="31"/>
                      </a:ln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75"/>
                <p:cNvSpPr>
                  <a:spLocks noEditPoints="1"/>
                </p:cNvSpPr>
                <p:nvPr/>
              </p:nvSpPr>
              <p:spPr bwMode="auto">
                <a:xfrm>
                  <a:off x="4621918" y="2270237"/>
                  <a:ext cx="72077" cy="72077"/>
                </a:xfrm>
                <a:custGeom>
                  <a:avLst/>
                  <a:gdLst>
                    <a:gd name="T0" fmla="*/ 22 w 22"/>
                    <a:gd name="T1" fmla="*/ 13 h 22"/>
                    <a:gd name="T2" fmla="*/ 22 w 22"/>
                    <a:gd name="T3" fmla="*/ 9 h 22"/>
                    <a:gd name="T4" fmla="*/ 21 w 22"/>
                    <a:gd name="T5" fmla="*/ 9 h 22"/>
                    <a:gd name="T6" fmla="*/ 19 w 22"/>
                    <a:gd name="T7" fmla="*/ 6 h 22"/>
                    <a:gd name="T8" fmla="*/ 20 w 22"/>
                    <a:gd name="T9" fmla="*/ 4 h 22"/>
                    <a:gd name="T10" fmla="*/ 18 w 22"/>
                    <a:gd name="T11" fmla="*/ 2 h 22"/>
                    <a:gd name="T12" fmla="*/ 17 w 22"/>
                    <a:gd name="T13" fmla="*/ 3 h 22"/>
                    <a:gd name="T14" fmla="*/ 13 w 22"/>
                    <a:gd name="T15" fmla="*/ 2 h 22"/>
                    <a:gd name="T16" fmla="*/ 13 w 22"/>
                    <a:gd name="T17" fmla="*/ 0 h 22"/>
                    <a:gd name="T18" fmla="*/ 10 w 22"/>
                    <a:gd name="T19" fmla="*/ 0 h 22"/>
                    <a:gd name="T20" fmla="*/ 10 w 22"/>
                    <a:gd name="T21" fmla="*/ 2 h 22"/>
                    <a:gd name="T22" fmla="*/ 6 w 22"/>
                    <a:gd name="T23" fmla="*/ 3 h 22"/>
                    <a:gd name="T24" fmla="*/ 4 w 22"/>
                    <a:gd name="T25" fmla="*/ 2 h 22"/>
                    <a:gd name="T26" fmla="*/ 2 w 22"/>
                    <a:gd name="T27" fmla="*/ 4 h 22"/>
                    <a:gd name="T28" fmla="*/ 3 w 22"/>
                    <a:gd name="T29" fmla="*/ 6 h 22"/>
                    <a:gd name="T30" fmla="*/ 2 w 22"/>
                    <a:gd name="T31" fmla="*/ 9 h 22"/>
                    <a:gd name="T32" fmla="*/ 0 w 22"/>
                    <a:gd name="T33" fmla="*/ 9 h 22"/>
                    <a:gd name="T34" fmla="*/ 0 w 22"/>
                    <a:gd name="T35" fmla="*/ 13 h 22"/>
                    <a:gd name="T36" fmla="*/ 2 w 22"/>
                    <a:gd name="T37" fmla="*/ 13 h 22"/>
                    <a:gd name="T38" fmla="*/ 3 w 22"/>
                    <a:gd name="T39" fmla="*/ 17 h 22"/>
                    <a:gd name="T40" fmla="*/ 2 w 22"/>
                    <a:gd name="T41" fmla="*/ 18 h 22"/>
                    <a:gd name="T42" fmla="*/ 4 w 22"/>
                    <a:gd name="T43" fmla="*/ 20 h 22"/>
                    <a:gd name="T44" fmla="*/ 6 w 22"/>
                    <a:gd name="T45" fmla="*/ 19 h 22"/>
                    <a:gd name="T46" fmla="*/ 10 w 22"/>
                    <a:gd name="T47" fmla="*/ 20 h 22"/>
                    <a:gd name="T48" fmla="*/ 10 w 22"/>
                    <a:gd name="T49" fmla="*/ 22 h 22"/>
                    <a:gd name="T50" fmla="*/ 13 w 22"/>
                    <a:gd name="T51" fmla="*/ 22 h 22"/>
                    <a:gd name="T52" fmla="*/ 13 w 22"/>
                    <a:gd name="T53" fmla="*/ 20 h 22"/>
                    <a:gd name="T54" fmla="*/ 17 w 22"/>
                    <a:gd name="T55" fmla="*/ 19 h 22"/>
                    <a:gd name="T56" fmla="*/ 18 w 22"/>
                    <a:gd name="T57" fmla="*/ 20 h 22"/>
                    <a:gd name="T58" fmla="*/ 20 w 22"/>
                    <a:gd name="T59" fmla="*/ 18 h 22"/>
                    <a:gd name="T60" fmla="*/ 19 w 22"/>
                    <a:gd name="T61" fmla="*/ 17 h 22"/>
                    <a:gd name="T62" fmla="*/ 21 w 22"/>
                    <a:gd name="T63" fmla="*/ 13 h 22"/>
                    <a:gd name="T64" fmla="*/ 22 w 22"/>
                    <a:gd name="T65" fmla="*/ 13 h 22"/>
                    <a:gd name="T66" fmla="*/ 11 w 22"/>
                    <a:gd name="T67" fmla="*/ 18 h 22"/>
                    <a:gd name="T68" fmla="*/ 5 w 22"/>
                    <a:gd name="T69" fmla="*/ 11 h 22"/>
                    <a:gd name="T70" fmla="*/ 11 w 22"/>
                    <a:gd name="T71" fmla="*/ 4 h 22"/>
                    <a:gd name="T72" fmla="*/ 18 w 22"/>
                    <a:gd name="T73" fmla="*/ 11 h 22"/>
                    <a:gd name="T74" fmla="*/ 11 w 22"/>
                    <a:gd name="T75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2">
                      <a:moveTo>
                        <a:pt x="22" y="13"/>
                      </a:move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0" y="8"/>
                        <a:pt x="20" y="7"/>
                        <a:pt x="19" y="6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6" y="2"/>
                        <a:pt x="14" y="2"/>
                        <a:pt x="13" y="2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4"/>
                        <a:pt x="3" y="15"/>
                        <a:pt x="3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0"/>
                        <a:pt x="8" y="20"/>
                        <a:pt x="10" y="20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4" y="20"/>
                        <a:pt x="16" y="20"/>
                        <a:pt x="17" y="1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7"/>
                        <a:pt x="19" y="17"/>
                        <a:pt x="19" y="17"/>
                      </a:cubicBezTo>
                      <a:cubicBezTo>
                        <a:pt x="20" y="15"/>
                        <a:pt x="20" y="14"/>
                        <a:pt x="21" y="13"/>
                      </a:cubicBezTo>
                      <a:lnTo>
                        <a:pt x="22" y="13"/>
                      </a:lnTo>
                      <a:close/>
                      <a:moveTo>
                        <a:pt x="11" y="18"/>
                      </a:moveTo>
                      <a:cubicBezTo>
                        <a:pt x="8" y="18"/>
                        <a:pt x="5" y="15"/>
                        <a:pt x="5" y="11"/>
                      </a:cubicBezTo>
                      <a:cubicBezTo>
                        <a:pt x="5" y="7"/>
                        <a:pt x="8" y="4"/>
                        <a:pt x="11" y="4"/>
                      </a:cubicBezTo>
                      <a:cubicBezTo>
                        <a:pt x="15" y="4"/>
                        <a:pt x="18" y="7"/>
                        <a:pt x="18" y="11"/>
                      </a:cubicBezTo>
                      <a:cubicBezTo>
                        <a:pt x="18" y="15"/>
                        <a:pt x="15" y="18"/>
                        <a:pt x="11" y="18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" name="TextBox 70"/>
              <p:cNvSpPr txBox="1"/>
              <p:nvPr/>
            </p:nvSpPr>
            <p:spPr>
              <a:xfrm>
                <a:off x="3474869" y="221873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31905" y="2453018"/>
                <a:ext cx="720700" cy="780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7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6" y="3625167"/>
              <a:ext cx="1545166" cy="154516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6" y="2018603"/>
            <a:ext cx="912160" cy="4775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835" y="1764863"/>
            <a:ext cx="955252" cy="9552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478" y="1915284"/>
            <a:ext cx="1042094" cy="684230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623548" y="-5227"/>
            <a:ext cx="10940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Why: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zh-CN" b="1" noProof="0" dirty="0" smtClean="0">
                <a:solidFill>
                  <a:srgbClr val="4472C4"/>
                </a:solidFill>
              </a:rPr>
              <a:t>Sequential</a:t>
            </a:r>
            <a:r>
              <a:rPr lang="en-US" altLang="zh-CN" noProof="0" dirty="0" smtClean="0">
                <a:solidFill>
                  <a:srgbClr val="4472C4"/>
                </a:solidFill>
              </a:rPr>
              <a:t> </a:t>
            </a:r>
            <a:r>
              <a:rPr lang="en-US" altLang="zh-CN" noProof="0" dirty="0" smtClean="0">
                <a:solidFill>
                  <a:sysClr val="windowText" lastClr="000000"/>
                </a:solidFill>
              </a:rPr>
              <a:t>Control-Plane Operations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323645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69477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065196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02364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055510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9343552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0706461" y="2599514"/>
            <a:ext cx="0" cy="367065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003446" y="3090452"/>
            <a:ext cx="5656998" cy="842137"/>
            <a:chOff x="4003446" y="3090452"/>
            <a:chExt cx="5656998" cy="842137"/>
          </a:xfrm>
        </p:grpSpPr>
        <p:cxnSp>
          <p:nvCxnSpPr>
            <p:cNvPr id="107" name="Straight Arrow Connector 106"/>
            <p:cNvCxnSpPr/>
            <p:nvPr/>
          </p:nvCxnSpPr>
          <p:spPr>
            <a:xfrm>
              <a:off x="5048903" y="3932589"/>
              <a:ext cx="3006607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4003446" y="3090452"/>
              <a:ext cx="5656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Session state migration</a:t>
              </a:r>
            </a:p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(</a:t>
              </a:r>
              <a:r>
                <a:rPr lang="en-US" sz="2400" b="1" dirty="0" err="1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QoS</a:t>
              </a:r>
              <a:r>
                <a:rPr lang="en-US" sz="2400" b="1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, billing, security, </a:t>
              </a:r>
              <a:r>
                <a:rPr lang="mr-IN" sz="2400" b="1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…</a:t>
              </a:r>
              <a:r>
                <a:rPr lang="en-US" sz="2400" b="1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  <a:endParaRPr lang="en-US" sz="24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99538" y="3848359"/>
            <a:ext cx="5702826" cy="461665"/>
            <a:chOff x="899538" y="3848359"/>
            <a:chExt cx="5702826" cy="461665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5048903" y="4278454"/>
              <a:ext cx="1553461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899538" y="4278454"/>
              <a:ext cx="4149365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000288" y="3848359"/>
              <a:ext cx="43623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4"/>
                  </a:solidFill>
                  <a:latin typeface="Helvetica Neue" charset="0"/>
                  <a:ea typeface="Helvetica Neue" charset="0"/>
                  <a:cs typeface="Helvetica Neue" charset="0"/>
                </a:rPr>
                <a:t>Authentication</a:t>
              </a:r>
              <a:endParaRPr lang="en-US" sz="2400" dirty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762411" y="6057706"/>
            <a:ext cx="4875562" cy="4027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UL/DL data services available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3237" y="1329683"/>
            <a:ext cx="4578254" cy="338610"/>
            <a:chOff x="5002099" y="1329683"/>
            <a:chExt cx="4578254" cy="33861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3772" y="1363493"/>
              <a:ext cx="876300" cy="3048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20072" y="1329683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Data-plane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76241" y="1329683"/>
              <a:ext cx="1527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Control-plane</a:t>
              </a:r>
              <a:endParaRPr lang="en-US" sz="16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002099" y="1494171"/>
              <a:ext cx="815669" cy="95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97254" y="2708024"/>
            <a:ext cx="4166966" cy="461665"/>
            <a:chOff x="897254" y="2708024"/>
            <a:chExt cx="4166966" cy="461665"/>
          </a:xfrm>
        </p:grpSpPr>
        <p:cxnSp>
          <p:nvCxnSpPr>
            <p:cNvPr id="92" name="Straight Arrow Connector 91"/>
            <p:cNvCxnSpPr/>
            <p:nvPr/>
          </p:nvCxnSpPr>
          <p:spPr>
            <a:xfrm>
              <a:off x="897254" y="3161503"/>
              <a:ext cx="4166966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899538" y="3161503"/>
              <a:ext cx="1453146" cy="2806"/>
            </a:xfrm>
            <a:prstGeom prst="straightConnector1">
              <a:avLst/>
            </a:prstGeom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1104734" y="2708024"/>
              <a:ext cx="3610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6"/>
                  </a:solidFill>
                  <a:latin typeface="Helvetica Neue" charset="0"/>
                  <a:ea typeface="Helvetica Neue" charset="0"/>
                  <a:cs typeface="Helvetica Neue" charset="0"/>
                </a:rPr>
                <a:t>Radio </a:t>
              </a:r>
              <a:r>
                <a:rPr lang="en-US" altLang="zh-CN" sz="2400" b="1" dirty="0" smtClean="0">
                  <a:solidFill>
                    <a:schemeClr val="accent6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conn.</a:t>
              </a:r>
              <a:r>
                <a:rPr lang="en-US" sz="2400" b="1" dirty="0" smtClean="0">
                  <a:solidFill>
                    <a:schemeClr val="accent6"/>
                  </a:solidFill>
                  <a:latin typeface="Helvetica Neue" charset="0"/>
                  <a:ea typeface="Helvetica Neue" charset="0"/>
                  <a:cs typeface="Helvetica Neue" charset="0"/>
                </a:rPr>
                <a:t> setup</a:t>
              </a:r>
              <a:endParaRPr lang="en-US" sz="2400" dirty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03605" y="4389298"/>
            <a:ext cx="3393437" cy="683822"/>
            <a:chOff x="2003605" y="4389298"/>
            <a:chExt cx="3393437" cy="683822"/>
          </a:xfrm>
        </p:grpSpPr>
        <p:cxnSp>
          <p:nvCxnSpPr>
            <p:cNvPr id="118" name="Straight Arrow Connector 117"/>
            <p:cNvCxnSpPr/>
            <p:nvPr/>
          </p:nvCxnSpPr>
          <p:spPr>
            <a:xfrm>
              <a:off x="2336421" y="4876813"/>
              <a:ext cx="2712482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003605" y="4389298"/>
              <a:ext cx="339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B05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Routing path update</a:t>
              </a:r>
              <a:endParaRPr lang="en-US" sz="2400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V="1">
              <a:off x="3700324" y="5063778"/>
              <a:ext cx="1348579" cy="9342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03446" y="5129837"/>
            <a:ext cx="5480463" cy="535257"/>
            <a:chOff x="4003446" y="4795929"/>
            <a:chExt cx="5480463" cy="535257"/>
          </a:xfrm>
        </p:grpSpPr>
        <p:sp>
          <p:nvSpPr>
            <p:cNvPr id="91" name="TextBox 90"/>
            <p:cNvSpPr txBox="1"/>
            <p:nvPr/>
          </p:nvSpPr>
          <p:spPr>
            <a:xfrm>
              <a:off x="4003446" y="4795929"/>
              <a:ext cx="548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2060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 profile location update</a:t>
              </a:r>
              <a:endParaRPr lang="en-US" sz="2400" dirty="0">
                <a:solidFill>
                  <a:srgbClr val="00206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5077002" y="5331186"/>
              <a:ext cx="1553461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6602327" y="5331186"/>
              <a:ext cx="1475204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0"/>
          <a:srcRect t="3395" b="15637"/>
          <a:stretch/>
        </p:blipFill>
        <p:spPr>
          <a:xfrm>
            <a:off x="675167" y="2013896"/>
            <a:ext cx="465003" cy="66965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64220" y="3172541"/>
            <a:ext cx="6764514" cy="2885165"/>
            <a:chOff x="5064220" y="3172541"/>
            <a:chExt cx="6764514" cy="2885165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5064220" y="3172541"/>
              <a:ext cx="4327384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9368925" y="3188583"/>
              <a:ext cx="0" cy="2869123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9434453" y="4079191"/>
              <a:ext cx="2394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Extra</a:t>
              </a:r>
              <a:r>
                <a:rPr lang="zh-CN" altLang="en-US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  <a:r>
                <a:rPr lang="en-US" altLang="zh-CN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data</a:t>
              </a:r>
              <a:r>
                <a:rPr lang="zh-CN" altLang="en-US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  <a:endParaRPr lang="en-US" altLang="zh-CN" sz="2400" b="1" dirty="0" smtClean="0">
                <a:latin typeface="Helvetica Neue" charset="0"/>
                <a:ea typeface="Helvetica Neue" charset="0"/>
                <a:cs typeface="Helvetica Neue" charset="0"/>
              </a:endParaRPr>
            </a:p>
            <a:p>
              <a:pPr algn="ctr"/>
              <a:r>
                <a:rPr lang="en-US" altLang="zh-CN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access</a:t>
              </a:r>
              <a:r>
                <a:rPr lang="zh-CN" altLang="en-US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  <a:r>
                <a:rPr lang="en-US" altLang="zh-CN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latency</a:t>
              </a:r>
              <a:endParaRPr lang="en-US" sz="24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11" name="Rounded Rectangular Callout 110"/>
          <p:cNvSpPr/>
          <p:nvPr/>
        </p:nvSpPr>
        <p:spPr>
          <a:xfrm>
            <a:off x="5958013" y="6107435"/>
            <a:ext cx="5470072" cy="732304"/>
          </a:xfrm>
          <a:prstGeom prst="wedgeRoundRectCallout">
            <a:avLst>
              <a:gd name="adj1" fmla="val 49852"/>
              <a:gd name="adj2" fmla="val 23886"/>
              <a:gd name="adj3" fmla="val 16667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Example: </a:t>
            </a:r>
            <a:r>
              <a:rPr lang="en-US" sz="24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session migration 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as the device moves</a:t>
            </a:r>
            <a:endParaRPr lang="en-US" sz="24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5" name="Rounded Rectangular Callout 114"/>
          <p:cNvSpPr/>
          <p:nvPr/>
        </p:nvSpPr>
        <p:spPr>
          <a:xfrm>
            <a:off x="9339840" y="1128216"/>
            <a:ext cx="1982305" cy="488296"/>
          </a:xfrm>
          <a:prstGeom prst="wedgeRoundRectCallout">
            <a:avLst>
              <a:gd name="adj1" fmla="val 49852"/>
              <a:gd name="adj2" fmla="val 23886"/>
              <a:gd name="adj3" fmla="val 16667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Old Location</a:t>
            </a:r>
            <a:endParaRPr lang="en-US" sz="24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6" name="Rounded Rectangular Callout 115"/>
          <p:cNvSpPr/>
          <p:nvPr/>
        </p:nvSpPr>
        <p:spPr>
          <a:xfrm>
            <a:off x="1755027" y="1134899"/>
            <a:ext cx="2490529" cy="488296"/>
          </a:xfrm>
          <a:prstGeom prst="wedgeRoundRectCallout">
            <a:avLst>
              <a:gd name="adj1" fmla="val 49852"/>
              <a:gd name="adj2" fmla="val 23886"/>
              <a:gd name="adj3" fmla="val 16667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New Location</a:t>
            </a:r>
            <a:endParaRPr lang="en-US" sz="24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40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71D41"/>
      </a:accent1>
      <a:accent2>
        <a:srgbClr val="DE468E"/>
      </a:accent2>
      <a:accent3>
        <a:srgbClr val="BC71EF"/>
      </a:accent3>
      <a:accent4>
        <a:srgbClr val="795EAF"/>
      </a:accent4>
      <a:accent5>
        <a:srgbClr val="586DA5"/>
      </a:accent5>
      <a:accent6>
        <a:srgbClr val="67919F"/>
      </a:accent6>
      <a:hlink>
        <a:srgbClr val="F92B5C"/>
      </a:hlink>
      <a:folHlink>
        <a:srgbClr val="BB648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8477</TotalTime>
  <Words>1414</Words>
  <Application>Microsoft Macintosh PowerPoint</Application>
  <PresentationFormat>Widescreen</PresentationFormat>
  <Paragraphs>628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</vt:lpstr>
      <vt:lpstr>Calibri Light</vt:lpstr>
      <vt:lpstr>DengXian</vt:lpstr>
      <vt:lpstr>Helvetica</vt:lpstr>
      <vt:lpstr>Helvetica Neue</vt:lpstr>
      <vt:lpstr>Mangal</vt:lpstr>
      <vt:lpstr>Times New Roman</vt:lpstr>
      <vt:lpstr>Wingdings</vt:lpstr>
      <vt:lpstr>Arial</vt:lpstr>
      <vt:lpstr>Office Theme</vt:lpstr>
      <vt:lpstr>1_Office Theme</vt:lpstr>
      <vt:lpstr>DPCM A Control-Plane Perspective on Reducing Data Access Latency in Mobile Networks</vt:lpstr>
      <vt:lpstr>We want Always-on, Low-Latency Network</vt:lpstr>
      <vt:lpstr>PowerPoint Presentation</vt:lpstr>
      <vt:lpstr>PowerPoint Presentation</vt:lpstr>
      <vt:lpstr>A New Perspective of Data Latency   Revisit Control-Plane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DPCM Implementation</vt:lpstr>
      <vt:lpstr>Evaluation</vt:lpstr>
      <vt:lpstr>Control-Plane Latency Reduction</vt:lpstr>
      <vt:lpstr>Benefits for the Mobile Applications</vt:lpstr>
      <vt:lpstr>Acceptable System Overhead</vt:lpstr>
      <vt:lpstr>Remark: Data Latency         Sequential Control</vt:lpstr>
      <vt:lpstr>Conclusion</vt:lpstr>
      <vt:lpstr>PowerPoint Presentation</vt:lpstr>
      <vt:lpstr>Backup</vt:lpstr>
      <vt:lpstr>Retaining Same Security Level as 4G LTE</vt:lpstr>
      <vt:lpstr>Device-side Latency Inference for Each Control-Plane Procedure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MobileInsight  Extracting and Analyzing  Cellular Network Information on Smartphones</dc:title>
  <dc:creator>Microsoft Office User</dc:creator>
  <cp:lastModifiedBy>Microsoft Office User</cp:lastModifiedBy>
  <cp:revision>1604</cp:revision>
  <cp:lastPrinted>2017-10-13T20:41:14Z</cp:lastPrinted>
  <dcterms:created xsi:type="dcterms:W3CDTF">2017-09-08T22:44:28Z</dcterms:created>
  <dcterms:modified xsi:type="dcterms:W3CDTF">2017-11-20T16:52:45Z</dcterms:modified>
</cp:coreProperties>
</file>