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416" r:id="rId3"/>
    <p:sldId id="417" r:id="rId4"/>
    <p:sldId id="425" r:id="rId5"/>
    <p:sldId id="343" r:id="rId6"/>
    <p:sldId id="418" r:id="rId7"/>
    <p:sldId id="364" r:id="rId8"/>
    <p:sldId id="419" r:id="rId9"/>
    <p:sldId id="349" r:id="rId10"/>
    <p:sldId id="301" r:id="rId11"/>
    <p:sldId id="383" r:id="rId12"/>
    <p:sldId id="350" r:id="rId13"/>
    <p:sldId id="414" r:id="rId14"/>
    <p:sldId id="385" r:id="rId15"/>
    <p:sldId id="386" r:id="rId16"/>
    <p:sldId id="351" r:id="rId17"/>
    <p:sldId id="420" r:id="rId18"/>
    <p:sldId id="396" r:id="rId19"/>
    <p:sldId id="394" r:id="rId20"/>
    <p:sldId id="395" r:id="rId21"/>
    <p:sldId id="352" r:id="rId22"/>
    <p:sldId id="411" r:id="rId23"/>
    <p:sldId id="410" r:id="rId24"/>
    <p:sldId id="360" r:id="rId25"/>
    <p:sldId id="392" r:id="rId26"/>
    <p:sldId id="369" r:id="rId27"/>
    <p:sldId id="353" r:id="rId28"/>
    <p:sldId id="315" r:id="rId29"/>
    <p:sldId id="305" r:id="rId30"/>
    <p:sldId id="426" r:id="rId31"/>
    <p:sldId id="306" r:id="rId32"/>
    <p:sldId id="406" r:id="rId33"/>
    <p:sldId id="339" r:id="rId34"/>
    <p:sldId id="29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" id="{80BAB6A6-3B24-4EC9-8B48-9FEF17DBEE3F}">
          <p14:sldIdLst>
            <p14:sldId id="256"/>
          </p14:sldIdLst>
        </p14:section>
        <p14:section name="Motivation" id="{92D6780C-DA69-4F4F-99D8-487D6465EE78}">
          <p14:sldIdLst>
            <p14:sldId id="416"/>
            <p14:sldId id="417"/>
            <p14:sldId id="425"/>
            <p14:sldId id="343"/>
            <p14:sldId id="418"/>
            <p14:sldId id="364"/>
            <p14:sldId id="419"/>
          </p14:sldIdLst>
        </p14:section>
        <p14:section name="cniCloud overview" id="{2DA9F361-163A-4218-BF09-941F7C665BEF}">
          <p14:sldIdLst>
            <p14:sldId id="349"/>
            <p14:sldId id="301"/>
            <p14:sldId id="383"/>
          </p14:sldIdLst>
        </p14:section>
        <p14:section name="cniCloud design" id="{0E5FDC10-E1BB-4820-B502-1A9335F7B21A}">
          <p14:sldIdLst>
            <p14:sldId id="350"/>
            <p14:sldId id="414"/>
            <p14:sldId id="385"/>
            <p14:sldId id="386"/>
            <p14:sldId id="351"/>
            <p14:sldId id="420"/>
            <p14:sldId id="396"/>
            <p14:sldId id="394"/>
            <p14:sldId id="395"/>
            <p14:sldId id="352"/>
            <p14:sldId id="411"/>
            <p14:sldId id="410"/>
            <p14:sldId id="360"/>
            <p14:sldId id="392"/>
            <p14:sldId id="369"/>
          </p14:sldIdLst>
        </p14:section>
        <p14:section name="Evaluation" id="{3C194B70-D129-4ABF-ACC3-07059660AE1A}">
          <p14:sldIdLst>
            <p14:sldId id="353"/>
            <p14:sldId id="315"/>
            <p14:sldId id="305"/>
            <p14:sldId id="426"/>
            <p14:sldId id="306"/>
          </p14:sldIdLst>
        </p14:section>
        <p14:section name="Conclusion" id="{A0B2F56D-7F6C-4053-8EFD-80AFFC953FC0}">
          <p14:sldIdLst>
            <p14:sldId id="406"/>
            <p14:sldId id="339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FCE"/>
    <a:srgbClr val="C55A11"/>
    <a:srgbClr val="548235"/>
    <a:srgbClr val="0070C0"/>
    <a:srgbClr val="0069E4"/>
    <a:srgbClr val="445469"/>
    <a:srgbClr val="CC065C"/>
    <a:srgbClr val="982693"/>
    <a:srgbClr val="1ABC9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70994" autoAdjust="0"/>
  </p:normalViewPr>
  <p:slideViewPr>
    <p:cSldViewPr snapToGrid="0">
      <p:cViewPr>
        <p:scale>
          <a:sx n="74" d="100"/>
          <a:sy n="74" d="100"/>
        </p:scale>
        <p:origin x="2024" y="46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64" Type="http://schemas.microsoft.com/office/2015/10/relationships/revisionInfo" Target="revisionInfo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\\localhost\Users\yuanjieli\Dropbox\wintech-cniCloud\raw%20materials\cellular-patter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C3-4986-AE1B-FA1AD42033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C3-4986-AE1B-FA1AD42033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C3-4986-AE1B-FA1AD42033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C3-4986-AE1B-FA1AD42033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CC3-4986-AE1B-FA1AD42033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'[cellular-pattern.xlsx]Sheet1'!$A$1:$A$5</c:f>
              <c:strCache>
                <c:ptCount val="5"/>
                <c:pt idx="0">
                  <c:v>PHY</c:v>
                </c:pt>
                <c:pt idx="1">
                  <c:v>MAC</c:v>
                </c:pt>
                <c:pt idx="3">
                  <c:v>RRC</c:v>
                </c:pt>
                <c:pt idx="4">
                  <c:v>MM/SM</c:v>
                </c:pt>
              </c:strCache>
            </c:strRef>
          </c:cat>
          <c:val>
            <c:numRef>
              <c:f>'[cellular-pattern.xlsx]Sheet1'!$B$1:$B$5</c:f>
              <c:numCache>
                <c:formatCode>General</c:formatCode>
                <c:ptCount val="5"/>
                <c:pt idx="0">
                  <c:v>4.7772835E7</c:v>
                </c:pt>
                <c:pt idx="1">
                  <c:v>6.055712E6</c:v>
                </c:pt>
                <c:pt idx="3">
                  <c:v>6.728569E6</c:v>
                </c:pt>
                <c:pt idx="4">
                  <c:v>403715.0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CC3-4986-AE1B-FA1AD420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r>
              <a:rPr lang="en-US" dirty="0" err="1"/>
              <a:t>T</a:t>
            </a:r>
            <a:r>
              <a:rPr lang="en-US" baseline="-25000" dirty="0" err="1"/>
              <a:t>shortDRX</a:t>
            </a:r>
            <a:r>
              <a:rPr lang="zh-CN" dirty="0"/>
              <a:t> </a:t>
            </a:r>
            <a:r>
              <a:rPr lang="en-US" dirty="0"/>
              <a:t>Distribution</a:t>
            </a:r>
            <a:r>
              <a:rPr lang="zh-CN" dirty="0"/>
              <a:t>  </a:t>
            </a:r>
            <a:endParaRPr lang="en-US" dirty="0"/>
          </a:p>
        </c:rich>
      </c:tx>
      <c:layout>
        <c:manualLayout>
          <c:xMode val="edge"/>
          <c:yMode val="edge"/>
          <c:x val="0.168223531432241"/>
          <c:y val="0.0490503205650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'[cellular-pattern.xlsx]Sheet2'!$A$1:$A$3</c:f>
              <c:strCache>
                <c:ptCount val="3"/>
                <c:pt idx="0">
                  <c:v>200 ms</c:v>
                </c:pt>
                <c:pt idx="1">
                  <c:v>100 ms</c:v>
                </c:pt>
                <c:pt idx="2">
                  <c:v>10 ms</c:v>
                </c:pt>
              </c:strCache>
            </c:strRef>
          </c:cat>
          <c:val>
            <c:numRef>
              <c:f>'[cellular-pattern.xlsx]Sheet2'!$B$1:$B$3</c:f>
              <c:numCache>
                <c:formatCode>General</c:formatCode>
                <c:ptCount val="3"/>
                <c:pt idx="0">
                  <c:v>54.0</c:v>
                </c:pt>
                <c:pt idx="1">
                  <c:v>31.0</c:v>
                </c:pt>
                <c:pt idx="2">
                  <c:v>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D1-46CE-B8FB-814346E3F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1905936"/>
        <c:axId val="-2101902624"/>
      </c:barChart>
      <c:catAx>
        <c:axId val="-210190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01902624"/>
        <c:crosses val="autoZero"/>
        <c:auto val="1"/>
        <c:lblAlgn val="ctr"/>
        <c:lblOffset val="100"/>
        <c:noMultiLvlLbl val="0"/>
      </c:catAx>
      <c:valAx>
        <c:axId val="-210190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Popularity</a:t>
                </a:r>
                <a:r>
                  <a:rPr lang="zh-CN"/>
                  <a:t> </a:t>
                </a:r>
                <a:r>
                  <a:rPr lang="en-US"/>
                  <a:t>(%)</a:t>
                </a:r>
              </a:p>
            </c:rich>
          </c:tx>
          <c:layout>
            <c:manualLayout>
              <c:xMode val="edge"/>
              <c:yMode val="edge"/>
              <c:x val="0.0196201265420917"/>
              <c:y val="0.117502767931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0190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97-43A7-91DD-AB4526AB888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97-43A7-91DD-AB4526AB888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97-43A7-91DD-AB4526AB888C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97-43A7-91DD-AB4526AB888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97-43A7-91DD-AB4526AB88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'[cellular-pattern.xlsx]Sheet1'!$A$1:$A$5</c:f>
              <c:strCache>
                <c:ptCount val="5"/>
                <c:pt idx="0">
                  <c:v>PHY</c:v>
                </c:pt>
                <c:pt idx="1">
                  <c:v>MAC</c:v>
                </c:pt>
                <c:pt idx="3">
                  <c:v>RRC</c:v>
                </c:pt>
                <c:pt idx="4">
                  <c:v>MM/SM</c:v>
                </c:pt>
              </c:strCache>
            </c:strRef>
          </c:cat>
          <c:val>
            <c:numRef>
              <c:f>'[cellular-pattern.xlsx]Sheet1'!$B$1:$B$5</c:f>
              <c:numCache>
                <c:formatCode>General</c:formatCode>
                <c:ptCount val="5"/>
                <c:pt idx="0">
                  <c:v>4.7772835E7</c:v>
                </c:pt>
                <c:pt idx="1">
                  <c:v>6.055712E6</c:v>
                </c:pt>
                <c:pt idx="3">
                  <c:v>6.728569E6</c:v>
                </c:pt>
                <c:pt idx="4">
                  <c:v>403715.0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C97-43A7-91DD-AB4526AB8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r>
              <a:rPr lang="en-US"/>
              <a:t>TshortDRX</a:t>
            </a:r>
            <a:r>
              <a:rPr lang="zh-CN"/>
              <a:t> </a:t>
            </a:r>
            <a:r>
              <a:rPr lang="en-US"/>
              <a:t>Distribution</a:t>
            </a:r>
            <a:r>
              <a:rPr lang="zh-CN"/>
              <a:t>  </a:t>
            </a:r>
            <a:endParaRPr lang="en-US"/>
          </a:p>
        </c:rich>
      </c:tx>
      <c:layout>
        <c:manualLayout>
          <c:xMode val="edge"/>
          <c:yMode val="edge"/>
          <c:x val="0.168223531432241"/>
          <c:y val="0.0490503205650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'[cellular-pattern.xlsx]Sheet2'!$A$1:$A$3</c:f>
              <c:strCache>
                <c:ptCount val="3"/>
                <c:pt idx="0">
                  <c:v>200 ms</c:v>
                </c:pt>
                <c:pt idx="1">
                  <c:v>100 ms</c:v>
                </c:pt>
                <c:pt idx="2">
                  <c:v>10 ms</c:v>
                </c:pt>
              </c:strCache>
            </c:strRef>
          </c:cat>
          <c:val>
            <c:numRef>
              <c:f>'[cellular-pattern.xlsx]Sheet2'!$B$1:$B$3</c:f>
              <c:numCache>
                <c:formatCode>General</c:formatCode>
                <c:ptCount val="3"/>
                <c:pt idx="0">
                  <c:v>54.0</c:v>
                </c:pt>
                <c:pt idx="1">
                  <c:v>31.0</c:v>
                </c:pt>
                <c:pt idx="2">
                  <c:v>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FB-4C44-8D59-62C5CFA41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1416320"/>
        <c:axId val="-2075163120"/>
      </c:barChart>
      <c:catAx>
        <c:axId val="-21014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075163120"/>
        <c:crosses val="autoZero"/>
        <c:auto val="1"/>
        <c:lblAlgn val="ctr"/>
        <c:lblOffset val="100"/>
        <c:noMultiLvlLbl val="0"/>
      </c:catAx>
      <c:valAx>
        <c:axId val="-207516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Popularity</a:t>
                </a:r>
                <a:r>
                  <a:rPr lang="zh-CN"/>
                  <a:t> </a:t>
                </a:r>
                <a:r>
                  <a:rPr lang="en-US"/>
                  <a:t>(%)</a:t>
                </a:r>
              </a:p>
            </c:rich>
          </c:tx>
          <c:layout>
            <c:manualLayout>
              <c:xMode val="edge"/>
              <c:yMode val="edge"/>
              <c:x val="0.0196201265420917"/>
              <c:y val="0.117502767931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0141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75000"/>
            </a:schemeClr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D7-419D-A391-9D2F6BB008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D7-419D-A391-9D2F6BB008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D7-419D-A391-9D2F6BB008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D7-419D-A391-9D2F6BB008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D7-419D-A391-9D2F6BB008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'[cellular-pattern.xlsx]Sheet1'!$A$1:$A$5</c:f>
              <c:strCache>
                <c:ptCount val="5"/>
                <c:pt idx="0">
                  <c:v>PHY</c:v>
                </c:pt>
                <c:pt idx="1">
                  <c:v>MAC</c:v>
                </c:pt>
                <c:pt idx="3">
                  <c:v>RRC</c:v>
                </c:pt>
                <c:pt idx="4">
                  <c:v>MM/SM</c:v>
                </c:pt>
              </c:strCache>
            </c:strRef>
          </c:cat>
          <c:val>
            <c:numRef>
              <c:f>'[cellular-pattern.xlsx]Sheet1'!$B$1:$B$5</c:f>
              <c:numCache>
                <c:formatCode>General</c:formatCode>
                <c:ptCount val="5"/>
                <c:pt idx="0">
                  <c:v>4.7772835E7</c:v>
                </c:pt>
                <c:pt idx="1">
                  <c:v>6.055712E6</c:v>
                </c:pt>
                <c:pt idx="3">
                  <c:v>6.728569E6</c:v>
                </c:pt>
                <c:pt idx="4">
                  <c:v>403715.0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D7-419D-A391-9D2F6BB00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r>
              <a:rPr lang="en-US" dirty="0" err="1"/>
              <a:t>TshortDRX</a:t>
            </a:r>
            <a:r>
              <a:rPr lang="zh-CN" dirty="0"/>
              <a:t> </a:t>
            </a:r>
            <a:r>
              <a:rPr lang="en-US" dirty="0"/>
              <a:t>Distribution</a:t>
            </a:r>
            <a:r>
              <a:rPr lang="zh-CN" dirty="0"/>
              <a:t>  </a:t>
            </a:r>
            <a:endParaRPr lang="en-US" dirty="0"/>
          </a:p>
        </c:rich>
      </c:tx>
      <c:layout>
        <c:manualLayout>
          <c:xMode val="edge"/>
          <c:yMode val="edge"/>
          <c:x val="0.168223531432241"/>
          <c:y val="0.0490503205650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'[cellular-pattern.xlsx]Sheet2'!$A$1:$A$3</c:f>
              <c:strCache>
                <c:ptCount val="3"/>
                <c:pt idx="0">
                  <c:v>200 ms</c:v>
                </c:pt>
                <c:pt idx="1">
                  <c:v>100 ms</c:v>
                </c:pt>
                <c:pt idx="2">
                  <c:v>10 ms</c:v>
                </c:pt>
              </c:strCache>
            </c:strRef>
          </c:cat>
          <c:val>
            <c:numRef>
              <c:f>'[cellular-pattern.xlsx]Sheet2'!$B$1:$B$3</c:f>
              <c:numCache>
                <c:formatCode>General</c:formatCode>
                <c:ptCount val="3"/>
                <c:pt idx="0">
                  <c:v>54.0</c:v>
                </c:pt>
                <c:pt idx="1">
                  <c:v>31.0</c:v>
                </c:pt>
                <c:pt idx="2">
                  <c:v>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8A-452B-8BFE-A845EEAC6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75967440"/>
        <c:axId val="-2075235440"/>
      </c:barChart>
      <c:catAx>
        <c:axId val="-20759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075235440"/>
        <c:crosses val="autoZero"/>
        <c:auto val="1"/>
        <c:lblAlgn val="ctr"/>
        <c:lblOffset val="100"/>
        <c:noMultiLvlLbl val="0"/>
      </c:catAx>
      <c:valAx>
        <c:axId val="-207523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Popularity</a:t>
                </a:r>
                <a:r>
                  <a:rPr lang="zh-CN"/>
                  <a:t> </a:t>
                </a:r>
                <a:r>
                  <a:rPr lang="en-US"/>
                  <a:t>(%)</a:t>
                </a:r>
              </a:p>
            </c:rich>
          </c:tx>
          <c:layout>
            <c:manualLayout>
              <c:xMode val="edge"/>
              <c:yMode val="edge"/>
              <c:x val="0.0196201265420917"/>
              <c:y val="0.117502767931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07596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1450C-EC45-4C64-A7A2-C224BBB903D6}" type="datetimeFigureOut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E182-2DFB-4052-A03B-A0FE24FA25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44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36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6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5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2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629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B7D0-1BDE-FF42-810C-E3E793CC31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B7D0-1BDE-FF42-810C-E3E793CC31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4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87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604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624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7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748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9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513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61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27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71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336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52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27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081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83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08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6114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29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62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28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56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6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745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E182-2DFB-4052-A03B-A0FE24FA25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9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3A0-9E0B-4EA5-9A5C-763C315E5600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39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2B99-0972-490E-94E0-4CF3DEFBDB7C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0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84E6B-B67A-4DF9-B174-42A6ABFD575C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27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A1BF-7B95-4130-960A-537F13DA4ACC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88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4734-7F6E-4655-8F44-ACE21621EA34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5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B28E-4155-4730-8B8B-CE8A685216C3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5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01D-D817-4BBF-A4E5-75181CA22D4D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0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228D-2F67-4B53-9D56-C2B9E30A0F29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72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ABD0-F3C6-4606-8879-1028B8B71986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40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D104-C60B-4423-950D-8B67C2FEC7FF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8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D060D-208D-40DF-831B-E196AAF5AA1F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58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341B6-844E-48BE-98AF-EF8ACA0FEB9C}" type="datetime1">
              <a:rPr lang="zh-CN" altLang="en-US" smtClean="0"/>
              <a:t>2017/11/20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2628F-DA0D-4CE8-AAAD-A11F31B2D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5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5" Type="http://schemas.openxmlformats.org/officeDocument/2006/relationships/image" Target="../media/image33.tif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38.tiff"/><Relationship Id="rId5" Type="http://schemas.openxmlformats.org/officeDocument/2006/relationships/image" Target="../media/image39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6" Type="http://schemas.openxmlformats.org/officeDocument/2006/relationships/image" Target="../media/image26.tiff"/><Relationship Id="rId7" Type="http://schemas.openxmlformats.org/officeDocument/2006/relationships/image" Target="../media/image41.tiff"/><Relationship Id="rId8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3.png"/><Relationship Id="rId5" Type="http://schemas.openxmlformats.org/officeDocument/2006/relationships/image" Target="../media/image26.tiff"/><Relationship Id="rId6" Type="http://schemas.openxmlformats.org/officeDocument/2006/relationships/image" Target="../media/image44.jpeg"/><Relationship Id="rId7" Type="http://schemas.openxmlformats.org/officeDocument/2006/relationships/image" Target="../media/image28.tiff"/><Relationship Id="rId8" Type="http://schemas.openxmlformats.org/officeDocument/2006/relationships/image" Target="../media/image45.jpg"/><Relationship Id="rId9" Type="http://schemas.openxmlformats.org/officeDocument/2006/relationships/image" Target="../media/image27.tiff"/><Relationship Id="rId10" Type="http://schemas.openxmlformats.org/officeDocument/2006/relationships/image" Target="../media/image29.tiff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tiff"/><Relationship Id="rId12" Type="http://schemas.openxmlformats.org/officeDocument/2006/relationships/image" Target="../media/image29.tiff"/><Relationship Id="rId13" Type="http://schemas.openxmlformats.org/officeDocument/2006/relationships/image" Target="../media/image48.png"/><Relationship Id="rId14" Type="http://schemas.microsoft.com/office/2007/relationships/hdphoto" Target="../media/hdphoto4.wdp"/><Relationship Id="rId1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emf"/><Relationship Id="rId4" Type="http://schemas.openxmlformats.org/officeDocument/2006/relationships/image" Target="../media/image46.png"/><Relationship Id="rId5" Type="http://schemas.microsoft.com/office/2007/relationships/hdphoto" Target="../media/hdphoto2.wdp"/><Relationship Id="rId6" Type="http://schemas.openxmlformats.org/officeDocument/2006/relationships/image" Target="../media/image26.tiff"/><Relationship Id="rId7" Type="http://schemas.openxmlformats.org/officeDocument/2006/relationships/image" Target="../media/image47.jpeg"/><Relationship Id="rId8" Type="http://schemas.microsoft.com/office/2007/relationships/hdphoto" Target="../media/hdphoto3.wdp"/><Relationship Id="rId9" Type="http://schemas.openxmlformats.org/officeDocument/2006/relationships/image" Target="../media/image28.tiff"/><Relationship Id="rId10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tiff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27.tiff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7" Type="http://schemas.openxmlformats.org/officeDocument/2006/relationships/image" Target="../media/image40.emf"/><Relationship Id="rId8" Type="http://schemas.openxmlformats.org/officeDocument/2006/relationships/image" Target="../media/image26.tiff"/><Relationship Id="rId9" Type="http://schemas.openxmlformats.org/officeDocument/2006/relationships/image" Target="../media/image47.jpeg"/><Relationship Id="rId10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chart" Target="../charts/chart3.xml"/><Relationship Id="rId10" Type="http://schemas.openxmlformats.org/officeDocument/2006/relationships/chart" Target="../charts/chart4.xml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5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5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tiff"/><Relationship Id="rId7" Type="http://schemas.openxmlformats.org/officeDocument/2006/relationships/image" Target="../media/image11.emf"/><Relationship Id="rId8" Type="http://schemas.openxmlformats.org/officeDocument/2006/relationships/image" Target="../media/image12.png"/><Relationship Id="rId9" Type="http://schemas.openxmlformats.org/officeDocument/2006/relationships/image" Target="../media/image13.tiff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tiff"/><Relationship Id="rId7" Type="http://schemas.openxmlformats.org/officeDocument/2006/relationships/image" Target="../media/image11.emf"/><Relationship Id="rId8" Type="http://schemas.openxmlformats.org/officeDocument/2006/relationships/image" Target="../media/image12.png"/><Relationship Id="rId9" Type="http://schemas.openxmlformats.org/officeDocument/2006/relationships/image" Target="../media/image16.png"/><Relationship Id="rId10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chart" Target="../charts/chart1.xml"/><Relationship Id="rId10" Type="http://schemas.openxmlformats.org/officeDocument/2006/relationships/chart" Target="../charts/chart2.xml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tiff"/><Relationship Id="rId7" Type="http://schemas.openxmlformats.org/officeDocument/2006/relationships/image" Target="../media/image11.emf"/><Relationship Id="rId8" Type="http://schemas.openxmlformats.org/officeDocument/2006/relationships/image" Target="../media/image12.png"/><Relationship Id="rId9" Type="http://schemas.openxmlformats.org/officeDocument/2006/relationships/image" Target="../media/image16.png"/><Relationship Id="rId10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tiff"/><Relationship Id="rId7" Type="http://schemas.openxmlformats.org/officeDocument/2006/relationships/image" Target="../media/image11.emf"/><Relationship Id="rId8" Type="http://schemas.openxmlformats.org/officeDocument/2006/relationships/image" Target="../media/image12.png"/><Relationship Id="rId9" Type="http://schemas.openxmlformats.org/officeDocument/2006/relationships/image" Target="../media/image16.png"/><Relationship Id="rId10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>
            <a:spLocks noChangeArrowheads="1"/>
          </p:cNvSpPr>
          <p:nvPr/>
        </p:nvSpPr>
        <p:spPr bwMode="auto">
          <a:xfrm>
            <a:off x="664571" y="900541"/>
            <a:ext cx="1105019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7200" b="1" dirty="0">
                <a:solidFill>
                  <a:srgbClr val="609FCE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cniCloud</a:t>
            </a:r>
          </a:p>
          <a:p>
            <a:pPr algn="ctr">
              <a:defRPr/>
            </a:pPr>
            <a:r>
              <a:rPr lang="en-US" altLang="zh-CN" sz="3600" b="1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Querying the Cellular Network Information at Scale</a:t>
            </a:r>
            <a:endParaRPr lang="zh-CN" altLang="en-US" sz="3600" b="1" dirty="0"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6" name="Rectangle 19">
            <a:extLst>
              <a:ext uri="{FF2B5EF4-FFF2-40B4-BE49-F238E27FC236}">
                <a16:creationId xmlns="" xmlns:a16="http://schemas.microsoft.com/office/drawing/2014/main" id="{EB208A06-9604-45A0-A814-261F5C4079B9}"/>
              </a:ext>
            </a:extLst>
          </p:cNvPr>
          <p:cNvSpPr/>
          <p:nvPr/>
        </p:nvSpPr>
        <p:spPr>
          <a:xfrm>
            <a:off x="1" y="2745557"/>
            <a:ext cx="3098976" cy="137483"/>
          </a:xfrm>
          <a:prstGeom prst="rect">
            <a:avLst/>
          </a:prstGeom>
          <a:solidFill>
            <a:srgbClr val="9BB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35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Rectangle 127">
            <a:extLst>
              <a:ext uri="{FF2B5EF4-FFF2-40B4-BE49-F238E27FC236}">
                <a16:creationId xmlns="" xmlns:a16="http://schemas.microsoft.com/office/drawing/2014/main" id="{3A200E53-AAC7-4F69-A235-57A44A15781B}"/>
              </a:ext>
            </a:extLst>
          </p:cNvPr>
          <p:cNvSpPr/>
          <p:nvPr/>
        </p:nvSpPr>
        <p:spPr bwMode="auto">
          <a:xfrm>
            <a:off x="3097625" y="2745557"/>
            <a:ext cx="1725181" cy="137483"/>
          </a:xfrm>
          <a:prstGeom prst="rect">
            <a:avLst/>
          </a:prstGeom>
          <a:solidFill>
            <a:srgbClr val="F29B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828434">
              <a:defRPr/>
            </a:pPr>
            <a:endParaRPr lang="en-US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Rectangle 127">
            <a:extLst>
              <a:ext uri="{FF2B5EF4-FFF2-40B4-BE49-F238E27FC236}">
                <a16:creationId xmlns="" xmlns:a16="http://schemas.microsoft.com/office/drawing/2014/main" id="{E08F4941-0CE3-4BE3-8811-1FD55B096772}"/>
              </a:ext>
            </a:extLst>
          </p:cNvPr>
          <p:cNvSpPr/>
          <p:nvPr/>
        </p:nvSpPr>
        <p:spPr bwMode="auto">
          <a:xfrm>
            <a:off x="4822806" y="2745557"/>
            <a:ext cx="1998409" cy="137483"/>
          </a:xfrm>
          <a:prstGeom prst="rect">
            <a:avLst/>
          </a:prstGeom>
          <a:solidFill>
            <a:srgbClr val="BD39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828434">
              <a:defRPr/>
            </a:pPr>
            <a:endParaRPr lang="en-US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="" xmlns:a16="http://schemas.microsoft.com/office/drawing/2014/main" id="{62C2C84D-1B9C-4AFE-B4EC-73CDC4D78680}"/>
              </a:ext>
            </a:extLst>
          </p:cNvPr>
          <p:cNvSpPr/>
          <p:nvPr/>
        </p:nvSpPr>
        <p:spPr>
          <a:xfrm>
            <a:off x="6821215" y="2745557"/>
            <a:ext cx="1782906" cy="137483"/>
          </a:xfrm>
          <a:prstGeom prst="rect">
            <a:avLst/>
          </a:prstGeom>
          <a:solidFill>
            <a:srgbClr val="1ABC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20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Rectangle 146">
            <a:extLst>
              <a:ext uri="{FF2B5EF4-FFF2-40B4-BE49-F238E27FC236}">
                <a16:creationId xmlns="" xmlns:a16="http://schemas.microsoft.com/office/drawing/2014/main" id="{28660441-4C36-4A3E-8482-085807A6BFEE}"/>
              </a:ext>
            </a:extLst>
          </p:cNvPr>
          <p:cNvSpPr/>
          <p:nvPr/>
        </p:nvSpPr>
        <p:spPr>
          <a:xfrm>
            <a:off x="8604120" y="2745557"/>
            <a:ext cx="3587880" cy="137483"/>
          </a:xfrm>
          <a:prstGeom prst="rect">
            <a:avLst/>
          </a:prstGeom>
          <a:solidFill>
            <a:srgbClr val="445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35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D01753D9-FEE1-4DA9-AB56-93BD888B5C33}"/>
              </a:ext>
            </a:extLst>
          </p:cNvPr>
          <p:cNvSpPr/>
          <p:nvPr/>
        </p:nvSpPr>
        <p:spPr>
          <a:xfrm>
            <a:off x="973264" y="3311556"/>
            <a:ext cx="104328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Wenguang Huang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Chang Zhou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u="sng" dirty="0" err="1">
                <a:latin typeface="Helvetica" charset="0"/>
                <a:ea typeface="Helvetica" charset="0"/>
                <a:cs typeface="Helvetica" charset="0"/>
              </a:rPr>
              <a:t>Yuanjie</a:t>
            </a:r>
            <a:r>
              <a:rPr lang="en-US" altLang="zh-CN" sz="2400" u="sng" dirty="0">
                <a:latin typeface="Helvetica" charset="0"/>
                <a:ea typeface="Helvetica" charset="0"/>
                <a:cs typeface="Helvetica" charset="0"/>
              </a:rPr>
              <a:t> Li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>
              <a:lnSpc>
                <a:spcPct val="125000"/>
              </a:lnSpc>
            </a:pPr>
            <a:r>
              <a:rPr lang="zh-CN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dirty="0" err="1">
                <a:latin typeface="Helvetica" charset="0"/>
                <a:ea typeface="Helvetica" charset="0"/>
                <a:cs typeface="Helvetica" charset="0"/>
              </a:rPr>
              <a:t>Xinbing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 Wang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dirty="0" err="1">
                <a:latin typeface="Helvetica" charset="0"/>
                <a:ea typeface="Helvetica" charset="0"/>
                <a:cs typeface="Helvetica" charset="0"/>
              </a:rPr>
              <a:t>Songwu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 Lu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dirty="0" err="1">
                <a:latin typeface="Helvetica" charset="0"/>
                <a:ea typeface="Helvetica" charset="0"/>
                <a:cs typeface="Helvetica" charset="0"/>
              </a:rPr>
              <a:t>Luoyi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 Fu</a:t>
            </a:r>
            <a:r>
              <a:rPr lang="en-US" altLang="zh-CN" sz="24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</a:p>
          <a:p>
            <a:pPr algn="ctr">
              <a:lnSpc>
                <a:spcPct val="125000"/>
              </a:lnSpc>
            </a:pPr>
            <a:r>
              <a:rPr lang="en-US" altLang="zh-CN" sz="2000" i="1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Shanghai Jiao Tong University</a:t>
            </a:r>
            <a:endParaRPr lang="zh-CN" altLang="en-US" sz="2000" i="1" baseline="30000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i="1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University</a:t>
            </a:r>
            <a:r>
              <a:rPr lang="zh-CN" altLang="en-US" sz="20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of</a:t>
            </a:r>
            <a:r>
              <a:rPr lang="zh-CN" altLang="en-US" sz="20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California,</a:t>
            </a:r>
            <a:r>
              <a:rPr lang="zh-CN" altLang="en-US" sz="20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Los</a:t>
            </a:r>
            <a:r>
              <a:rPr lang="zh-CN" altLang="en-US" sz="20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Angeles</a:t>
            </a:r>
            <a:endParaRPr lang="zh-CN" altLang="en-US" sz="200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07983D7-7B07-400B-9F69-BB35B4FD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58" y="5449562"/>
            <a:ext cx="1135726" cy="11630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414C35A-3D04-465C-AA67-D0913781F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61" y="5449562"/>
            <a:ext cx="1163053" cy="1163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0338" y="1213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8"/>
    </mc:Choice>
    <mc:Fallback xmlns="">
      <p:transition spd="slow" advTm="166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6BD85447-0381-40B4-B25C-B1E4E25F4EC1}"/>
              </a:ext>
            </a:extLst>
          </p:cNvPr>
          <p:cNvSpPr/>
          <p:nvPr/>
        </p:nvSpPr>
        <p:spPr>
          <a:xfrm>
            <a:off x="0" y="446375"/>
            <a:ext cx="489857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Design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Goals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25252FC-D264-4DD5-B9AC-352401E3DF43}"/>
              </a:ext>
            </a:extLst>
          </p:cNvPr>
          <p:cNvSpPr/>
          <p:nvPr/>
        </p:nvSpPr>
        <p:spPr>
          <a:xfrm>
            <a:off x="50846" y="3377416"/>
            <a:ext cx="25987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cniCloud</a:t>
            </a:r>
            <a:endParaRPr lang="en-US" altLang="zh-CN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EF54F4E6-E972-45B0-9929-D3BEE2AC789C}"/>
              </a:ext>
            </a:extLst>
          </p:cNvPr>
          <p:cNvSpPr/>
          <p:nvPr/>
        </p:nvSpPr>
        <p:spPr>
          <a:xfrm>
            <a:off x="5638808" y="1446893"/>
            <a:ext cx="6079672" cy="1548651"/>
          </a:xfrm>
          <a:prstGeom prst="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Sharing</a:t>
            </a:r>
            <a:r>
              <a:rPr lang="zh-CN" altLang="en-US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and</a:t>
            </a:r>
            <a:r>
              <a:rPr lang="zh-CN" altLang="en-US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crowdsourcing fine-grained</a:t>
            </a:r>
            <a:r>
              <a:rPr lang="zh-CN" altLang="en-US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 info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C54F367B-296A-4468-9063-4B53D9D84A03}"/>
              </a:ext>
            </a:extLst>
          </p:cNvPr>
          <p:cNvSpPr/>
          <p:nvPr/>
        </p:nvSpPr>
        <p:spPr>
          <a:xfrm>
            <a:off x="5638808" y="2987812"/>
            <a:ext cx="6079672" cy="1548651"/>
          </a:xfrm>
          <a:prstGeom prst="rect">
            <a:avLst/>
          </a:prstGeom>
          <a:solidFill>
            <a:srgbClr val="C55A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Efficient and Scalable Information Management</a:t>
            </a:r>
            <a:endParaRPr lang="zh-CN" altLang="en-US" sz="32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="" xmlns:a16="http://schemas.microsoft.com/office/drawing/2014/main" id="{CA564722-CA50-49D3-B277-000BB3D781C0}"/>
              </a:ext>
            </a:extLst>
          </p:cNvPr>
          <p:cNvSpPr/>
          <p:nvPr/>
        </p:nvSpPr>
        <p:spPr>
          <a:xfrm>
            <a:off x="5638808" y="4528729"/>
            <a:ext cx="6079672" cy="1548651"/>
          </a:xfrm>
          <a:prstGeom prst="rect">
            <a:avLst/>
          </a:prstGeom>
          <a:solidFill>
            <a:srgbClr val="5482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User-friendly structured query (SQL-like)</a:t>
            </a:r>
            <a:endParaRPr lang="zh-CN" altLang="en-US" sz="32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685DB5D1-6943-45D5-A89C-B92DEBE64B58}"/>
              </a:ext>
            </a:extLst>
          </p:cNvPr>
          <p:cNvCxnSpPr>
            <a:stCxn id="4" idx="3"/>
            <a:endCxn id="11" idx="1"/>
          </p:cNvCxnSpPr>
          <p:nvPr/>
        </p:nvCxnSpPr>
        <p:spPr>
          <a:xfrm>
            <a:off x="2649634" y="3762137"/>
            <a:ext cx="2989174" cy="1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连接符: 肘形 20">
            <a:extLst>
              <a:ext uri="{FF2B5EF4-FFF2-40B4-BE49-F238E27FC236}">
                <a16:creationId xmlns="" xmlns:a16="http://schemas.microsoft.com/office/drawing/2014/main" id="{8109DE88-40AE-446C-A0EA-B4A818F20480}"/>
              </a:ext>
            </a:extLst>
          </p:cNvPr>
          <p:cNvCxnSpPr>
            <a:stCxn id="4" idx="2"/>
            <a:endCxn id="12" idx="1"/>
          </p:cNvCxnSpPr>
          <p:nvPr/>
        </p:nvCxnSpPr>
        <p:spPr>
          <a:xfrm rot="16200000" flipH="1">
            <a:off x="2916425" y="2580672"/>
            <a:ext cx="1156198" cy="4288568"/>
          </a:xfrm>
          <a:prstGeom prst="bentConnector2">
            <a:avLst/>
          </a:prstGeom>
          <a:ln w="508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="" xmlns:a16="http://schemas.microsoft.com/office/drawing/2014/main" id="{996E8DE2-230A-46C4-9F44-E4836E21E91A}"/>
              </a:ext>
            </a:extLst>
          </p:cNvPr>
          <p:cNvCxnSpPr>
            <a:stCxn id="4" idx="0"/>
            <a:endCxn id="10" idx="1"/>
          </p:cNvCxnSpPr>
          <p:nvPr/>
        </p:nvCxnSpPr>
        <p:spPr>
          <a:xfrm rot="5400000" flipH="1" flipV="1">
            <a:off x="2916426" y="655034"/>
            <a:ext cx="1156197" cy="4288568"/>
          </a:xfrm>
          <a:prstGeom prst="bentConnector2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1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>
            <a:extLst>
              <a:ext uri="{FF2B5EF4-FFF2-40B4-BE49-F238E27FC236}">
                <a16:creationId xmlns="" xmlns:a16="http://schemas.microsoft.com/office/drawing/2014/main" id="{EF54F4E6-E972-45B0-9929-D3BEE2AC789C}"/>
              </a:ext>
            </a:extLst>
          </p:cNvPr>
          <p:cNvSpPr/>
          <p:nvPr/>
        </p:nvSpPr>
        <p:spPr>
          <a:xfrm>
            <a:off x="5659128" y="1451781"/>
            <a:ext cx="6079672" cy="1548651"/>
          </a:xfrm>
          <a:prstGeom prst="rect">
            <a:avLst/>
          </a:prstGeom>
          <a:solidFill>
            <a:srgbClr val="203864">
              <a:alpha val="30000"/>
            </a:srgbClr>
          </a:solidFill>
          <a:ln w="31750" cap="flat" cmpd="sng" algn="ctr">
            <a:solidFill>
              <a:srgbClr val="203864">
                <a:alpha val="58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endParaRPr lang="en-US" altLang="zh-CN" sz="32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2" name="矩形: 圆角 19">
            <a:extLst>
              <a:ext uri="{FF2B5EF4-FFF2-40B4-BE49-F238E27FC236}">
                <a16:creationId xmlns="" xmlns:a16="http://schemas.microsoft.com/office/drawing/2014/main" id="{C69B9B4B-B98D-463C-9A45-9E15F94A2741}"/>
              </a:ext>
            </a:extLst>
          </p:cNvPr>
          <p:cNvSpPr/>
          <p:nvPr/>
        </p:nvSpPr>
        <p:spPr>
          <a:xfrm>
            <a:off x="9334481" y="1619515"/>
            <a:ext cx="1295438" cy="95410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altLang="zh-CN" sz="4400" b="1" dirty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zh-CN" altLang="en-US" sz="4400" b="1" dirty="0">
              <a:solidFill>
                <a:srgbClr val="2038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6BD85447-0381-40B4-B25C-B1E4E25F4EC1}"/>
              </a:ext>
            </a:extLst>
          </p:cNvPr>
          <p:cNvSpPr/>
          <p:nvPr/>
        </p:nvSpPr>
        <p:spPr>
          <a:xfrm>
            <a:off x="0" y="446375"/>
            <a:ext cx="489857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System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overview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25252FC-D264-4DD5-B9AC-352401E3DF43}"/>
              </a:ext>
            </a:extLst>
          </p:cNvPr>
          <p:cNvSpPr/>
          <p:nvPr/>
        </p:nvSpPr>
        <p:spPr>
          <a:xfrm>
            <a:off x="51123" y="3377416"/>
            <a:ext cx="25987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cniCloud</a:t>
            </a:r>
            <a:endParaRPr lang="en-US" altLang="zh-CN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685DB5D1-6943-45D5-A89C-B92DEBE64B58}"/>
              </a:ext>
            </a:extLst>
          </p:cNvPr>
          <p:cNvCxnSpPr>
            <a:stCxn id="4" idx="3"/>
          </p:cNvCxnSpPr>
          <p:nvPr/>
        </p:nvCxnSpPr>
        <p:spPr>
          <a:xfrm>
            <a:off x="2649911" y="3762137"/>
            <a:ext cx="298669" cy="0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连接符: 肘形 20">
            <a:extLst>
              <a:ext uri="{FF2B5EF4-FFF2-40B4-BE49-F238E27FC236}">
                <a16:creationId xmlns="" xmlns:a16="http://schemas.microsoft.com/office/drawing/2014/main" id="{8109DE88-40AE-446C-A0EA-B4A818F20480}"/>
              </a:ext>
            </a:extLst>
          </p:cNvPr>
          <p:cNvCxnSpPr>
            <a:stCxn id="4" idx="2"/>
            <a:endCxn id="101" idx="1"/>
          </p:cNvCxnSpPr>
          <p:nvPr/>
        </p:nvCxnSpPr>
        <p:spPr>
          <a:xfrm rot="16200000" flipH="1">
            <a:off x="1637662" y="3859711"/>
            <a:ext cx="1286867" cy="1861157"/>
          </a:xfrm>
          <a:prstGeom prst="bentConnector2">
            <a:avLst/>
          </a:prstGeom>
          <a:ln w="508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="" xmlns:a16="http://schemas.microsoft.com/office/drawing/2014/main" id="{996E8DE2-230A-46C4-9F44-E4836E21E91A}"/>
              </a:ext>
            </a:extLst>
          </p:cNvPr>
          <p:cNvCxnSpPr>
            <a:stCxn id="4" idx="0"/>
            <a:endCxn id="95" idx="1"/>
          </p:cNvCxnSpPr>
          <p:nvPr/>
        </p:nvCxnSpPr>
        <p:spPr>
          <a:xfrm rot="5400000" flipH="1" flipV="1">
            <a:off x="1559061" y="1987898"/>
            <a:ext cx="1180974" cy="1598063"/>
          </a:xfrm>
          <a:prstGeom prst="bentConnector2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9">
            <a:extLst>
              <a:ext uri="{FF2B5EF4-FFF2-40B4-BE49-F238E27FC236}">
                <a16:creationId xmlns="" xmlns:a16="http://schemas.microsoft.com/office/drawing/2014/main" id="{C54F367B-296A-4468-9063-4B53D9D84A03}"/>
              </a:ext>
            </a:extLst>
          </p:cNvPr>
          <p:cNvSpPr/>
          <p:nvPr/>
        </p:nvSpPr>
        <p:spPr>
          <a:xfrm>
            <a:off x="5659128" y="3040567"/>
            <a:ext cx="6079672" cy="1548651"/>
          </a:xfrm>
          <a:prstGeom prst="rect">
            <a:avLst/>
          </a:prstGeom>
          <a:solidFill>
            <a:srgbClr val="C55A11">
              <a:alpha val="30000"/>
            </a:srgbClr>
          </a:solidFill>
          <a:ln w="31750" cap="flat" cmpd="sng" algn="ctr">
            <a:solidFill>
              <a:srgbClr val="C55A11">
                <a:alpha val="58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endParaRPr lang="zh-CN" altLang="en-US" sz="32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118" y="3193422"/>
            <a:ext cx="1170225" cy="11702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9789389" y="3266881"/>
            <a:ext cx="1154180" cy="3555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9789389" y="3641983"/>
            <a:ext cx="1154180" cy="3555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9789389" y="4027595"/>
            <a:ext cx="1154180" cy="355533"/>
          </a:xfrm>
          <a:prstGeom prst="rect">
            <a:avLst/>
          </a:prstGeom>
        </p:spPr>
      </p:pic>
      <p:cxnSp>
        <p:nvCxnSpPr>
          <p:cNvPr id="32" name="直接箭头连接符 43">
            <a:extLst>
              <a:ext uri="{FF2B5EF4-FFF2-40B4-BE49-F238E27FC236}">
                <a16:creationId xmlns="" xmlns:a16="http://schemas.microsoft.com/office/drawing/2014/main" id="{5B117A6F-D3DF-4680-937A-5D302E9885D8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>
            <a:off x="6329776" y="2693563"/>
            <a:ext cx="1011455" cy="499859"/>
          </a:xfrm>
          <a:prstGeom prst="straightConnector1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43">
            <a:extLst>
              <a:ext uri="{FF2B5EF4-FFF2-40B4-BE49-F238E27FC236}">
                <a16:creationId xmlns="" xmlns:a16="http://schemas.microsoft.com/office/drawing/2014/main" id="{5B117A6F-D3DF-4680-937A-5D302E9885D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031839" y="2693223"/>
            <a:ext cx="309392" cy="500199"/>
          </a:xfrm>
          <a:prstGeom prst="straightConnector1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43">
            <a:extLst>
              <a:ext uri="{FF2B5EF4-FFF2-40B4-BE49-F238E27FC236}">
                <a16:creationId xmlns="" xmlns:a16="http://schemas.microsoft.com/office/drawing/2014/main" id="{5B117A6F-D3DF-4680-937A-5D302E9885D8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341231" y="2693223"/>
            <a:ext cx="392670" cy="500199"/>
          </a:xfrm>
          <a:prstGeom prst="straightConnector1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43">
            <a:extLst>
              <a:ext uri="{FF2B5EF4-FFF2-40B4-BE49-F238E27FC236}">
                <a16:creationId xmlns="" xmlns:a16="http://schemas.microsoft.com/office/drawing/2014/main" id="{5B117A6F-D3DF-4680-937A-5D302E9885D8}"/>
              </a:ext>
            </a:extLst>
          </p:cNvPr>
          <p:cNvCxnSpPr>
            <a:cxnSpLocks/>
          </p:cNvCxnSpPr>
          <p:nvPr/>
        </p:nvCxnSpPr>
        <p:spPr>
          <a:xfrm flipH="1">
            <a:off x="7341230" y="2703157"/>
            <a:ext cx="1094735" cy="490154"/>
          </a:xfrm>
          <a:prstGeom prst="straightConnector1">
            <a:avLst/>
          </a:prstGeom>
          <a:ln w="508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7733901" y="3724299"/>
            <a:ext cx="356438" cy="0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</p:cNvCxnSpPr>
          <p:nvPr/>
        </p:nvCxnSpPr>
        <p:spPr>
          <a:xfrm flipV="1">
            <a:off x="8947258" y="3408013"/>
            <a:ext cx="815003" cy="330851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8917033" y="3758271"/>
            <a:ext cx="872356" cy="61479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8917033" y="3806562"/>
            <a:ext cx="872356" cy="398800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19">
            <a:extLst>
              <a:ext uri="{FF2B5EF4-FFF2-40B4-BE49-F238E27FC236}">
                <a16:creationId xmlns="" xmlns:a16="http://schemas.microsoft.com/office/drawing/2014/main" id="{CA564722-CA50-49D3-B277-000BB3D781C0}"/>
              </a:ext>
            </a:extLst>
          </p:cNvPr>
          <p:cNvSpPr/>
          <p:nvPr/>
        </p:nvSpPr>
        <p:spPr>
          <a:xfrm>
            <a:off x="5659128" y="4623551"/>
            <a:ext cx="6079672" cy="1548651"/>
          </a:xfrm>
          <a:prstGeom prst="rect">
            <a:avLst/>
          </a:prstGeom>
          <a:solidFill>
            <a:srgbClr val="548235">
              <a:alpha val="30000"/>
            </a:srgbClr>
          </a:solidFill>
          <a:ln w="31750" cap="flat" cmpd="sng" algn="ctr">
            <a:solidFill>
              <a:srgbClr val="548235">
                <a:alpha val="58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endParaRPr lang="en-US" altLang="zh-CN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339" y="3142817"/>
            <a:ext cx="1162964" cy="11629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206" y="4724955"/>
            <a:ext cx="1296329" cy="12963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670" y="4885404"/>
            <a:ext cx="1096640" cy="1096640"/>
          </a:xfrm>
          <a:prstGeom prst="rect">
            <a:avLst/>
          </a:prstGeom>
        </p:spPr>
      </p:pic>
      <p:cxnSp>
        <p:nvCxnSpPr>
          <p:cNvPr id="70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7118720" y="5298280"/>
            <a:ext cx="2672748" cy="4775"/>
          </a:xfrm>
          <a:prstGeom prst="straightConnector1">
            <a:avLst/>
          </a:prstGeom>
          <a:ln w="508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7118720" y="5606045"/>
            <a:ext cx="2672748" cy="4775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774682" y="4885404"/>
            <a:ext cx="138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>
              <a:solidFill>
                <a:srgbClr val="548235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777734" y="5608452"/>
            <a:ext cx="18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 dirty="0">
              <a:solidFill>
                <a:srgbClr val="548235"/>
              </a:solidFill>
            </a:endParaRPr>
          </a:p>
        </p:txBody>
      </p:sp>
      <p:cxnSp>
        <p:nvCxnSpPr>
          <p:cNvPr id="75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</p:cNvCxnSpPr>
          <p:nvPr/>
        </p:nvCxnSpPr>
        <p:spPr>
          <a:xfrm>
            <a:off x="10528100" y="4477849"/>
            <a:ext cx="5121" cy="407555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6084103" y="1672421"/>
            <a:ext cx="491345" cy="1021142"/>
            <a:chOff x="6084103" y="1672421"/>
            <a:chExt cx="491345" cy="10211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6788309" y="1665811"/>
            <a:ext cx="491345" cy="1021142"/>
            <a:chOff x="6084103" y="1672421"/>
            <a:chExt cx="491345" cy="102114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7488229" y="1673306"/>
            <a:ext cx="491345" cy="1021142"/>
            <a:chOff x="7488229" y="1673306"/>
            <a:chExt cx="491345" cy="10211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229" y="1673306"/>
              <a:ext cx="491345" cy="102114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779" y="1976464"/>
              <a:ext cx="432244" cy="432244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8190292" y="1682015"/>
            <a:ext cx="491345" cy="1021142"/>
            <a:chOff x="8190292" y="1682015"/>
            <a:chExt cx="491345" cy="102114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292" y="1682015"/>
              <a:ext cx="491345" cy="102114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5600" y="1984251"/>
              <a:ext cx="432244" cy="432244"/>
            </a:xfrm>
            <a:prstGeom prst="rect">
              <a:avLst/>
            </a:prstGeom>
          </p:spPr>
        </p:pic>
      </p:grpSp>
      <p:sp>
        <p:nvSpPr>
          <p:cNvPr id="95" name="文本框 5">
            <a:extLst>
              <a:ext uri="{FF2B5EF4-FFF2-40B4-BE49-F238E27FC236}">
                <a16:creationId xmlns="" xmlns:a16="http://schemas.microsoft.com/office/drawing/2014/main" id="{4041E7B1-70CC-495C-8136-8A0253E1EF10}"/>
              </a:ext>
            </a:extLst>
          </p:cNvPr>
          <p:cNvSpPr txBox="1"/>
          <p:nvPr/>
        </p:nvSpPr>
        <p:spPr>
          <a:xfrm>
            <a:off x="2948580" y="1719388"/>
            <a:ext cx="277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Fine-grained logging &amp; sharing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9" name="文本框 5">
            <a:extLst>
              <a:ext uri="{FF2B5EF4-FFF2-40B4-BE49-F238E27FC236}">
                <a16:creationId xmlns="" xmlns:a16="http://schemas.microsoft.com/office/drawing/2014/main" id="{4041E7B1-70CC-495C-8136-8A0253E1EF10}"/>
              </a:ext>
            </a:extLst>
          </p:cNvPr>
          <p:cNvSpPr txBox="1"/>
          <p:nvPr/>
        </p:nvSpPr>
        <p:spPr>
          <a:xfrm>
            <a:off x="3201836" y="3281217"/>
            <a:ext cx="225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55A11"/>
                </a:solidFill>
              </a:rPr>
              <a:t>Efficient Data Management</a:t>
            </a:r>
            <a:endParaRPr lang="zh-CN" altLang="en-US" sz="2800" b="1" dirty="0">
              <a:solidFill>
                <a:srgbClr val="C55A11"/>
              </a:solidFill>
            </a:endParaRPr>
          </a:p>
        </p:txBody>
      </p:sp>
      <p:sp>
        <p:nvSpPr>
          <p:cNvPr id="101" name="文本框 5">
            <a:extLst>
              <a:ext uri="{FF2B5EF4-FFF2-40B4-BE49-F238E27FC236}">
                <a16:creationId xmlns="" xmlns:a16="http://schemas.microsoft.com/office/drawing/2014/main" id="{4041E7B1-70CC-495C-8136-8A0253E1EF10}"/>
              </a:ext>
            </a:extLst>
          </p:cNvPr>
          <p:cNvSpPr txBox="1"/>
          <p:nvPr/>
        </p:nvSpPr>
        <p:spPr>
          <a:xfrm>
            <a:off x="3211674" y="4956670"/>
            <a:ext cx="225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548235"/>
                </a:solidFill>
              </a:rPr>
              <a:t>Structured Query</a:t>
            </a:r>
            <a:endParaRPr lang="zh-CN" altLang="en-US" sz="2800" b="1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3363746"/>
            <a:ext cx="7249887" cy="1219140"/>
          </a:xfrm>
          <a:prstGeom prst="rect">
            <a:avLst/>
          </a:prstGeom>
          <a:solidFill>
            <a:srgbClr val="2038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Log Collection</a:t>
            </a:r>
            <a:endParaRPr lang="zh-CN" altLang="en-US" sz="54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FF3C281-52FC-422A-8299-E8E91652FA65}"/>
              </a:ext>
            </a:extLst>
          </p:cNvPr>
          <p:cNvSpPr/>
          <p:nvPr/>
        </p:nvSpPr>
        <p:spPr>
          <a:xfrm>
            <a:off x="-1" y="4582886"/>
            <a:ext cx="11007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434">
              <a:defRPr/>
            </a:pP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How to share</a:t>
            </a:r>
            <a:r>
              <a:rPr lang="zh-CN" altLang="en-US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&amp;</a:t>
            </a:r>
            <a:r>
              <a:rPr lang="zh-CN" altLang="en-US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crowdsourcing</a:t>
            </a:r>
            <a:r>
              <a:rPr lang="zh-CN" altLang="en-US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fine-grained</a:t>
            </a:r>
            <a:r>
              <a:rPr lang="zh-CN" altLang="en-US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</a:t>
            </a:r>
            <a:r>
              <a:rPr lang="zh-CN" altLang="en-US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info?</a:t>
            </a:r>
          </a:p>
        </p:txBody>
      </p:sp>
    </p:spTree>
    <p:extLst>
      <p:ext uri="{BB962C8B-B14F-4D97-AF65-F5344CB8AC3E}">
        <p14:creationId xmlns:p14="http://schemas.microsoft.com/office/powerpoint/2010/main" val="3082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8">
            <a:extLst>
              <a:ext uri="{FF2B5EF4-FFF2-40B4-BE49-F238E27FC236}">
                <a16:creationId xmlns="" xmlns:a16="http://schemas.microsoft.com/office/drawing/2014/main" id="{38011F97-01DD-4902-95B7-4A7CE66B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854" t="5398" r="15450" b="5534"/>
          <a:stretch/>
        </p:blipFill>
        <p:spPr>
          <a:xfrm>
            <a:off x="2213015" y="2554678"/>
            <a:ext cx="455133" cy="590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矩形 20">
            <a:extLst>
              <a:ext uri="{FF2B5EF4-FFF2-40B4-BE49-F238E27FC236}">
                <a16:creationId xmlns="" xmlns:a16="http://schemas.microsoft.com/office/drawing/2014/main" id="{F42EB126-B38A-4C34-8520-009D99F756C2}"/>
              </a:ext>
            </a:extLst>
          </p:cNvPr>
          <p:cNvSpPr/>
          <p:nvPr/>
        </p:nvSpPr>
        <p:spPr>
          <a:xfrm>
            <a:off x="6085840" y="1410072"/>
            <a:ext cx="5215717" cy="494627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20386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Rectangle 19">
            <a:extLst>
              <a:ext uri="{FF2B5EF4-FFF2-40B4-BE49-F238E27FC236}">
                <a16:creationId xmlns="" xmlns:a16="http://schemas.microsoft.com/office/drawing/2014/main" id="{AAB3C807-528C-4ABB-AD36-EE0C20BF7C50}"/>
              </a:ext>
            </a:extLst>
          </p:cNvPr>
          <p:cNvSpPr/>
          <p:nvPr/>
        </p:nvSpPr>
        <p:spPr>
          <a:xfrm>
            <a:off x="-1" y="446375"/>
            <a:ext cx="1135380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Sharing</a:t>
            </a:r>
            <a:r>
              <a:rPr lang="zh-CN" altLang="en-US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the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Logs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from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Massive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Phones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46" name="文本框 22">
            <a:extLst>
              <a:ext uri="{FF2B5EF4-FFF2-40B4-BE49-F238E27FC236}">
                <a16:creationId xmlns="" xmlns:a16="http://schemas.microsoft.com/office/drawing/2014/main" id="{CEB2D069-5888-4F6C-86AC-50E95C75FA46}"/>
              </a:ext>
            </a:extLst>
          </p:cNvPr>
          <p:cNvSpPr txBox="1"/>
          <p:nvPr/>
        </p:nvSpPr>
        <p:spPr>
          <a:xfrm>
            <a:off x="7268787" y="1463464"/>
            <a:ext cx="340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Storage Servers</a:t>
            </a:r>
            <a:endParaRPr lang="zh-CN" altLang="en-US" sz="2800" b="1" dirty="0">
              <a:solidFill>
                <a:srgbClr val="2038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l="15286" t="5269" r="15141" b="5297"/>
          <a:stretch/>
        </p:blipFill>
        <p:spPr>
          <a:xfrm>
            <a:off x="1830537" y="1649197"/>
            <a:ext cx="461746" cy="593559"/>
          </a:xfrm>
          <a:prstGeom prst="rect">
            <a:avLst/>
          </a:prstGeom>
        </p:spPr>
      </p:pic>
      <p:grpSp>
        <p:nvGrpSpPr>
          <p:cNvPr id="43" name="Group 5">
            <a:extLst>
              <a:ext uri="{FF2B5EF4-FFF2-40B4-BE49-F238E27FC236}">
                <a16:creationId xmlns="" xmlns:a16="http://schemas.microsoft.com/office/drawing/2014/main" id="{FF1F606A-7342-43A1-8A53-F5DE99AA7F99}"/>
              </a:ext>
            </a:extLst>
          </p:cNvPr>
          <p:cNvGrpSpPr/>
          <p:nvPr/>
        </p:nvGrpSpPr>
        <p:grpSpPr>
          <a:xfrm>
            <a:off x="1080398" y="1629568"/>
            <a:ext cx="729074" cy="1515204"/>
            <a:chOff x="6084103" y="1672421"/>
            <a:chExt cx="491345" cy="1021142"/>
          </a:xfrm>
        </p:grpSpPr>
        <p:pic>
          <p:nvPicPr>
            <p:cNvPr id="59" name="Picture 6">
              <a:extLst>
                <a:ext uri="{FF2B5EF4-FFF2-40B4-BE49-F238E27FC236}">
                  <a16:creationId xmlns="" xmlns:a16="http://schemas.microsoft.com/office/drawing/2014/main" id="{A74675E2-068E-4039-8815-D987C7946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60" name="Picture 7">
              <a:extLst>
                <a:ext uri="{FF2B5EF4-FFF2-40B4-BE49-F238E27FC236}">
                  <a16:creationId xmlns="" xmlns:a16="http://schemas.microsoft.com/office/drawing/2014/main" id="{EAEF4EB6-E915-42B9-B8AA-638CEFD5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grpSp>
        <p:nvGrpSpPr>
          <p:cNvPr id="61" name="Group 8">
            <a:extLst>
              <a:ext uri="{FF2B5EF4-FFF2-40B4-BE49-F238E27FC236}">
                <a16:creationId xmlns="" xmlns:a16="http://schemas.microsoft.com/office/drawing/2014/main" id="{09AA9E5F-60CB-4EE7-9B20-E38DAD57AC6D}"/>
              </a:ext>
            </a:extLst>
          </p:cNvPr>
          <p:cNvGrpSpPr/>
          <p:nvPr/>
        </p:nvGrpSpPr>
        <p:grpSpPr>
          <a:xfrm>
            <a:off x="1466000" y="2526268"/>
            <a:ext cx="729074" cy="1515204"/>
            <a:chOff x="6084103" y="1672421"/>
            <a:chExt cx="491345" cy="1021142"/>
          </a:xfrm>
        </p:grpSpPr>
        <p:pic>
          <p:nvPicPr>
            <p:cNvPr id="62" name="Picture 9">
              <a:extLst>
                <a:ext uri="{FF2B5EF4-FFF2-40B4-BE49-F238E27FC236}">
                  <a16:creationId xmlns="" xmlns:a16="http://schemas.microsoft.com/office/drawing/2014/main" id="{25270D9B-61D9-45D4-B1FE-54A5628E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63" name="Picture 10">
              <a:extLst>
                <a:ext uri="{FF2B5EF4-FFF2-40B4-BE49-F238E27FC236}">
                  <a16:creationId xmlns="" xmlns:a16="http://schemas.microsoft.com/office/drawing/2014/main" id="{D8D1FF7B-345B-42C5-BA55-4AF6B4AE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grpSp>
        <p:nvGrpSpPr>
          <p:cNvPr id="64" name="Group 11">
            <a:extLst>
              <a:ext uri="{FF2B5EF4-FFF2-40B4-BE49-F238E27FC236}">
                <a16:creationId xmlns="" xmlns:a16="http://schemas.microsoft.com/office/drawing/2014/main" id="{EB6AF5DB-EA2D-4512-8D20-A07E846EE849}"/>
              </a:ext>
            </a:extLst>
          </p:cNvPr>
          <p:cNvGrpSpPr/>
          <p:nvPr/>
        </p:nvGrpSpPr>
        <p:grpSpPr>
          <a:xfrm>
            <a:off x="1858014" y="3410958"/>
            <a:ext cx="729074" cy="1515204"/>
            <a:chOff x="6084103" y="1672421"/>
            <a:chExt cx="491345" cy="1021142"/>
          </a:xfrm>
        </p:grpSpPr>
        <p:pic>
          <p:nvPicPr>
            <p:cNvPr id="65" name="Picture 12">
              <a:extLst>
                <a:ext uri="{FF2B5EF4-FFF2-40B4-BE49-F238E27FC236}">
                  <a16:creationId xmlns="" xmlns:a16="http://schemas.microsoft.com/office/drawing/2014/main" id="{2805C636-7332-408B-A60F-ED99A650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66" name="Picture 13">
              <a:extLst>
                <a:ext uri="{FF2B5EF4-FFF2-40B4-BE49-F238E27FC236}">
                  <a16:creationId xmlns="" xmlns:a16="http://schemas.microsoft.com/office/drawing/2014/main" id="{711028B8-F287-4C24-AFE0-78521C6B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grpSp>
        <p:nvGrpSpPr>
          <p:cNvPr id="67" name="Group 14">
            <a:extLst>
              <a:ext uri="{FF2B5EF4-FFF2-40B4-BE49-F238E27FC236}">
                <a16:creationId xmlns="" xmlns:a16="http://schemas.microsoft.com/office/drawing/2014/main" id="{18A58A60-590C-4DEA-AEE8-65FE7FCD51A9}"/>
              </a:ext>
            </a:extLst>
          </p:cNvPr>
          <p:cNvGrpSpPr/>
          <p:nvPr/>
        </p:nvGrpSpPr>
        <p:grpSpPr>
          <a:xfrm>
            <a:off x="2259542" y="4296911"/>
            <a:ext cx="729074" cy="1515204"/>
            <a:chOff x="6084103" y="1672421"/>
            <a:chExt cx="491345" cy="1021142"/>
          </a:xfrm>
        </p:grpSpPr>
        <p:pic>
          <p:nvPicPr>
            <p:cNvPr id="68" name="Picture 15">
              <a:extLst>
                <a:ext uri="{FF2B5EF4-FFF2-40B4-BE49-F238E27FC236}">
                  <a16:creationId xmlns="" xmlns:a16="http://schemas.microsoft.com/office/drawing/2014/main" id="{9B3E43D0-7CDF-4E1B-9E3A-0A48E0AD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3" y="1672421"/>
              <a:ext cx="491345" cy="1021142"/>
            </a:xfrm>
            <a:prstGeom prst="rect">
              <a:avLst/>
            </a:prstGeom>
          </p:spPr>
        </p:pic>
        <p:pic>
          <p:nvPicPr>
            <p:cNvPr id="69" name="Picture 16">
              <a:extLst>
                <a:ext uri="{FF2B5EF4-FFF2-40B4-BE49-F238E27FC236}">
                  <a16:creationId xmlns="" xmlns:a16="http://schemas.microsoft.com/office/drawing/2014/main" id="{DB35A733-154F-4093-8B92-A73104E7B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654" y="1969201"/>
              <a:ext cx="432244" cy="432244"/>
            </a:xfrm>
            <a:prstGeom prst="rect">
              <a:avLst/>
            </a:prstGeom>
          </p:spPr>
        </p:pic>
      </p:grpSp>
      <p:pic>
        <p:nvPicPr>
          <p:cNvPr id="71" name="Picture 28">
            <a:extLst>
              <a:ext uri="{FF2B5EF4-FFF2-40B4-BE49-F238E27FC236}">
                <a16:creationId xmlns="" xmlns:a16="http://schemas.microsoft.com/office/drawing/2014/main" id="{511E83FA-5EDB-4B9B-BD8B-FFFDEE98C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502" t="5364" r="15597" b="5569"/>
          <a:stretch/>
        </p:blipFill>
        <p:spPr>
          <a:xfrm>
            <a:off x="2624079" y="3390196"/>
            <a:ext cx="455884" cy="5893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2" name="Picture 28">
            <a:extLst>
              <a:ext uri="{FF2B5EF4-FFF2-40B4-BE49-F238E27FC236}">
                <a16:creationId xmlns="" xmlns:a16="http://schemas.microsoft.com/office/drawing/2014/main" id="{97DFB8B2-4FFA-469F-A94A-610DA6ACE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63" t="5277" r="15264" b="5320"/>
          <a:stretch/>
        </p:blipFill>
        <p:spPr>
          <a:xfrm>
            <a:off x="3004864" y="4286759"/>
            <a:ext cx="458601" cy="5893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矩形: 圆角 19">
            <a:extLst>
              <a:ext uri="{FF2B5EF4-FFF2-40B4-BE49-F238E27FC236}">
                <a16:creationId xmlns="" xmlns:a16="http://schemas.microsoft.com/office/drawing/2014/main" id="{914D05EE-B7D1-40B8-80ED-92D5B6302548}"/>
              </a:ext>
            </a:extLst>
          </p:cNvPr>
          <p:cNvSpPr/>
          <p:nvPr/>
        </p:nvSpPr>
        <p:spPr>
          <a:xfrm>
            <a:off x="2533439" y="5843603"/>
            <a:ext cx="1295438" cy="32457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altLang="zh-CN" sz="4400" b="1" dirty="0">
                <a:solidFill>
                  <a:srgbClr val="2038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zh-CN" altLang="en-US" sz="4400" b="1" dirty="0">
              <a:solidFill>
                <a:srgbClr val="2038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DF95989-5333-4FC4-8DA3-2F05FA81D894}"/>
              </a:ext>
            </a:extLst>
          </p:cNvPr>
          <p:cNvSpPr/>
          <p:nvPr/>
        </p:nvSpPr>
        <p:spPr>
          <a:xfrm>
            <a:off x="6157951" y="2999561"/>
            <a:ext cx="1350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20171018_LA_</a:t>
            </a:r>
          </a:p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Nexus-6_Sprint.log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8BF7D6EC-4B52-405B-9ABB-AC15922591D2}"/>
              </a:ext>
            </a:extLst>
          </p:cNvPr>
          <p:cNvSpPr/>
          <p:nvPr/>
        </p:nvSpPr>
        <p:spPr>
          <a:xfrm>
            <a:off x="7539101" y="3000606"/>
            <a:ext cx="1207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20171018_LA_</a:t>
            </a:r>
          </a:p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VS985_AT&amp;T.log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7B8178F7-D8A3-489F-B4C0-DAC71BD92CDB}"/>
              </a:ext>
            </a:extLst>
          </p:cNvPr>
          <p:cNvSpPr/>
          <p:nvPr/>
        </p:nvSpPr>
        <p:spPr>
          <a:xfrm>
            <a:off x="8714482" y="3000606"/>
            <a:ext cx="1334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20171018_LA_</a:t>
            </a:r>
          </a:p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G900T_Verizon.log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81E0E720-D024-46A0-89AD-64C0A8296B85}"/>
              </a:ext>
            </a:extLst>
          </p:cNvPr>
          <p:cNvSpPr/>
          <p:nvPr/>
        </p:nvSpPr>
        <p:spPr>
          <a:xfrm>
            <a:off x="9955186" y="3016218"/>
            <a:ext cx="1385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20171018_LA_</a:t>
            </a:r>
          </a:p>
          <a:p>
            <a:pPr algn="ctr"/>
            <a:r>
              <a:rPr lang="en-US" altLang="zh-CN" sz="1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LS660_T-Mobile.log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F2A6B236-3321-4415-BD53-7C79AFFABA9A}"/>
              </a:ext>
            </a:extLst>
          </p:cNvPr>
          <p:cNvSpPr txBox="1"/>
          <p:nvPr/>
        </p:nvSpPr>
        <p:spPr>
          <a:xfrm>
            <a:off x="72886" y="2495936"/>
            <a:ext cx="99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Nexus-6</a:t>
            </a:r>
          </a:p>
          <a:p>
            <a:r>
              <a:rPr lang="en-US" altLang="zh-CN" sz="16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  <a:endParaRPr lang="zh-CN" altLang="en-US" sz="16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="" xmlns:a16="http://schemas.microsoft.com/office/drawing/2014/main" id="{2897EDEF-D150-4204-B90D-A845BBA9C11E}"/>
              </a:ext>
            </a:extLst>
          </p:cNvPr>
          <p:cNvSpPr txBox="1"/>
          <p:nvPr/>
        </p:nvSpPr>
        <p:spPr>
          <a:xfrm>
            <a:off x="256795" y="3338674"/>
            <a:ext cx="117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Samsung</a:t>
            </a:r>
            <a:endParaRPr lang="en-US" altLang="zh-CN" sz="1600" b="1" dirty="0">
              <a:solidFill>
                <a:srgbClr val="609FC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6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AT&amp;T</a:t>
            </a:r>
            <a:endParaRPr lang="zh-CN" altLang="en-US" sz="16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489C9343-E861-4879-A077-BD48141ADCD4}"/>
              </a:ext>
            </a:extLst>
          </p:cNvPr>
          <p:cNvSpPr txBox="1"/>
          <p:nvPr/>
        </p:nvSpPr>
        <p:spPr>
          <a:xfrm>
            <a:off x="715617" y="4231408"/>
            <a:ext cx="1126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Samsung</a:t>
            </a:r>
            <a:endParaRPr lang="en-US" altLang="zh-CN" sz="1600" b="1" dirty="0">
              <a:solidFill>
                <a:srgbClr val="609FC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6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Verizon</a:t>
            </a:r>
            <a:endParaRPr lang="zh-CN" altLang="en-US" sz="16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A5C1A73F-4FE0-4358-A73A-FAB3B8C2EAE4}"/>
              </a:ext>
            </a:extLst>
          </p:cNvPr>
          <p:cNvSpPr txBox="1"/>
          <p:nvPr/>
        </p:nvSpPr>
        <p:spPr>
          <a:xfrm>
            <a:off x="1105225" y="5074146"/>
            <a:ext cx="132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LG</a:t>
            </a:r>
            <a:r>
              <a:rPr lang="zh-CN" altLang="en-US" sz="1600" b="1" dirty="0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609FC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LS660</a:t>
            </a:r>
          </a:p>
          <a:p>
            <a:r>
              <a:rPr lang="en-US" altLang="zh-CN" sz="16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T-Mobile</a:t>
            </a:r>
            <a:endParaRPr lang="zh-CN" altLang="en-US" sz="16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465922D5-B62B-45BB-A182-E3CD43B04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70" y="4499044"/>
            <a:ext cx="1159877" cy="11598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BF6D32E-1207-4823-9E90-6F8F47968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96" y="4499044"/>
            <a:ext cx="1159877" cy="115987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B79E19EB-C8C9-4FB4-88C7-1474BD668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88" y="4511182"/>
            <a:ext cx="1159877" cy="115987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="" xmlns:a16="http://schemas.microsoft.com/office/drawing/2014/main" id="{856B79A6-8213-4988-9112-CA8310D68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52" y="4511182"/>
            <a:ext cx="1159877" cy="1159877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A4EC4FB4-95D7-4971-B0E8-D8A36D639C47}"/>
              </a:ext>
            </a:extLst>
          </p:cNvPr>
          <p:cNvSpPr txBox="1"/>
          <p:nvPr/>
        </p:nvSpPr>
        <p:spPr>
          <a:xfrm>
            <a:off x="6329113" y="4852813"/>
            <a:ext cx="99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Nexus-6</a:t>
            </a:r>
          </a:p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66E579A8-8509-4C4C-8056-5BDF4C2F7732}"/>
              </a:ext>
            </a:extLst>
          </p:cNvPr>
          <p:cNvSpPr txBox="1"/>
          <p:nvPr/>
        </p:nvSpPr>
        <p:spPr>
          <a:xfrm>
            <a:off x="7654938" y="4852813"/>
            <a:ext cx="100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Helvetica" panose="020B0604020202020204" pitchFamily="34" charset="0"/>
                <a:cs typeface="Helvetica" panose="020B0604020202020204" pitchFamily="34" charset="0"/>
              </a:rPr>
              <a:t>Samsung</a:t>
            </a:r>
            <a:endParaRPr lang="en-US" altLang="zh-CN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AT&amp;T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="" xmlns:a16="http://schemas.microsoft.com/office/drawing/2014/main" id="{C92C2B34-C724-4970-942F-BB7A032AA015}"/>
              </a:ext>
            </a:extLst>
          </p:cNvPr>
          <p:cNvSpPr txBox="1"/>
          <p:nvPr/>
        </p:nvSpPr>
        <p:spPr>
          <a:xfrm>
            <a:off x="8893075" y="4834161"/>
            <a:ext cx="113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Helvetica" panose="020B0604020202020204" pitchFamily="34" charset="0"/>
                <a:cs typeface="Helvetica" panose="020B0604020202020204" pitchFamily="34" charset="0"/>
              </a:rPr>
              <a:t>Samsung</a:t>
            </a:r>
            <a:endParaRPr lang="en-US" altLang="zh-CN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Verizon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="" xmlns:a16="http://schemas.microsoft.com/office/drawing/2014/main" id="{199C2B22-2847-4566-8575-3E44350F025D}"/>
              </a:ext>
            </a:extLst>
          </p:cNvPr>
          <p:cNvSpPr txBox="1"/>
          <p:nvPr/>
        </p:nvSpPr>
        <p:spPr>
          <a:xfrm>
            <a:off x="10113549" y="4848332"/>
            <a:ext cx="1009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LG</a:t>
            </a:r>
            <a:r>
              <a:rPr lang="zh-CN" alt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LS660</a:t>
            </a:r>
          </a:p>
          <a:p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T-Mobile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文本框 22">
            <a:extLst>
              <a:ext uri="{FF2B5EF4-FFF2-40B4-BE49-F238E27FC236}">
                <a16:creationId xmlns="" xmlns:a16="http://schemas.microsoft.com/office/drawing/2014/main" id="{F2A8F8C4-2C5D-4F81-8FF2-4FA225044F75}"/>
              </a:ext>
            </a:extLst>
          </p:cNvPr>
          <p:cNvSpPr txBox="1"/>
          <p:nvPr/>
        </p:nvSpPr>
        <p:spPr>
          <a:xfrm>
            <a:off x="7518633" y="3386686"/>
            <a:ext cx="284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Log gathering</a:t>
            </a:r>
            <a:endParaRPr lang="zh-CN" alt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4" name="文本框 22">
            <a:extLst>
              <a:ext uri="{FF2B5EF4-FFF2-40B4-BE49-F238E27FC236}">
                <a16:creationId xmlns="" xmlns:a16="http://schemas.microsoft.com/office/drawing/2014/main" id="{87BB92F7-AF03-4E1A-97EE-9FDFE5337AB6}"/>
              </a:ext>
            </a:extLst>
          </p:cNvPr>
          <p:cNvSpPr txBox="1"/>
          <p:nvPr/>
        </p:nvSpPr>
        <p:spPr>
          <a:xfrm>
            <a:off x="7586904" y="5730960"/>
            <a:ext cx="281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Classification</a:t>
            </a:r>
            <a:endParaRPr lang="zh-CN" alt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8698 0.10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 -0.07662 L -2.08333E-7 -3.7037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38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69 -0.17616 L -1.66667E-6 -3.7037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8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81 -0.28681 L -4.375E-6 2.96296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46784 -0.0259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53724 -0.14908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4.44444E-6 L 0.60665 -0.27848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6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98 0.1074 L 0.38763 0.459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61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84 -0.02593 L 0.46901 0.32963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7778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24 -0.14908 L 0.53776 0.2048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68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665 -0.27848 L 0.60482 0.0770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2" grpId="0"/>
      <p:bldP spid="44" grpId="0"/>
      <p:bldP spid="40" grpId="0"/>
      <p:bldP spid="47" grpId="0"/>
      <p:bldP spid="52" grpId="0"/>
      <p:bldP spid="53" grpId="0"/>
      <p:bldP spid="58" grpId="0"/>
      <p:bldP spid="58" grpId="1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9A075-DFF4-2045-8324-40BF310EB4D7}" type="slidenum">
              <a:rPr lang="en-US" smtClean="0"/>
              <a:t>14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12715" y="-946981"/>
            <a:ext cx="5011036" cy="980157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 rot="16200000">
            <a:off x="5153398" y="-228312"/>
            <a:ext cx="4669674" cy="8270870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352799" y="1572284"/>
            <a:ext cx="8270871" cy="3250785"/>
          </a:xfrm>
          <a:prstGeom prst="roundRect">
            <a:avLst>
              <a:gd name="adj" fmla="val 20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120"/>
          <p:cNvSpPr txBox="1"/>
          <p:nvPr/>
        </p:nvSpPr>
        <p:spPr>
          <a:xfrm>
            <a:off x="3283510" y="4826632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Helvetica" charset="0"/>
                <a:ea typeface="Helvetica" charset="0"/>
                <a:cs typeface="Helvetica" charset="0"/>
              </a:rPr>
              <a:t>Hardware</a:t>
            </a:r>
            <a:endParaRPr lang="zh-CN" alt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352799" y="4815759"/>
            <a:ext cx="8335744" cy="2747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文本框 120"/>
          <p:cNvSpPr txBox="1"/>
          <p:nvPr/>
        </p:nvSpPr>
        <p:spPr>
          <a:xfrm>
            <a:off x="3283510" y="4382614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Helvetica" charset="0"/>
                <a:ea typeface="Helvetica" charset="0"/>
                <a:cs typeface="Helvetica" charset="0"/>
              </a:rPr>
              <a:t>Software</a:t>
            </a:r>
            <a:endParaRPr lang="zh-CN" alt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9" name="文本框 120"/>
          <p:cNvSpPr txBox="1"/>
          <p:nvPr/>
        </p:nvSpPr>
        <p:spPr>
          <a:xfrm>
            <a:off x="6821100" y="4939371"/>
            <a:ext cx="2443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Coarse-grained</a:t>
            </a:r>
          </a:p>
          <a:p>
            <a:pPr algn="ctr"/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cellular info</a:t>
            </a:r>
            <a:endParaRPr lang="zh-CN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2" name="直接箭头连接符 45"/>
          <p:cNvCxnSpPr>
            <a:endCxn id="64" idx="2"/>
          </p:cNvCxnSpPr>
          <p:nvPr/>
        </p:nvCxnSpPr>
        <p:spPr>
          <a:xfrm flipV="1">
            <a:off x="9238769" y="4990501"/>
            <a:ext cx="0" cy="7469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45"/>
          <p:cNvCxnSpPr/>
          <p:nvPr/>
        </p:nvCxnSpPr>
        <p:spPr>
          <a:xfrm>
            <a:off x="7010400" y="5725217"/>
            <a:ext cx="222836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6272" y="5021607"/>
            <a:ext cx="1308960" cy="1308960"/>
          </a:xfrm>
          <a:prstGeom prst="rect">
            <a:avLst/>
          </a:prstGeom>
        </p:spPr>
      </p:pic>
      <p:sp>
        <p:nvSpPr>
          <p:cNvPr id="29" name="文本框 120"/>
          <p:cNvSpPr txBox="1"/>
          <p:nvPr/>
        </p:nvSpPr>
        <p:spPr>
          <a:xfrm>
            <a:off x="7208870" y="3904048"/>
            <a:ext cx="196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Android APIs</a:t>
            </a:r>
            <a:endParaRPr lang="zh-CN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7" y="2326505"/>
            <a:ext cx="692915" cy="6929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45" y="2332729"/>
            <a:ext cx="698178" cy="6981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66" y="2333684"/>
            <a:ext cx="698178" cy="698178"/>
          </a:xfrm>
          <a:prstGeom prst="rect">
            <a:avLst/>
          </a:prstGeom>
        </p:spPr>
      </p:pic>
      <p:cxnSp>
        <p:nvCxnSpPr>
          <p:cNvPr id="34" name="直接箭头连接符 45"/>
          <p:cNvCxnSpPr/>
          <p:nvPr/>
        </p:nvCxnSpPr>
        <p:spPr>
          <a:xfrm>
            <a:off x="7513554" y="3719691"/>
            <a:ext cx="344277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45"/>
          <p:cNvCxnSpPr/>
          <p:nvPr/>
        </p:nvCxnSpPr>
        <p:spPr>
          <a:xfrm flipV="1">
            <a:off x="7533644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45"/>
          <p:cNvCxnSpPr/>
          <p:nvPr/>
        </p:nvCxnSpPr>
        <p:spPr>
          <a:xfrm flipV="1">
            <a:off x="8531792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10939981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233586" y="2207923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400" b="1" dirty="0"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44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48" name="直接箭头连接符 45"/>
          <p:cNvCxnSpPr/>
          <p:nvPr/>
        </p:nvCxnSpPr>
        <p:spPr>
          <a:xfrm flipV="1">
            <a:off x="9565455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5"/>
          <p:cNvCxnSpPr/>
          <p:nvPr/>
        </p:nvCxnSpPr>
        <p:spPr>
          <a:xfrm flipV="1">
            <a:off x="9238769" y="3719691"/>
            <a:ext cx="0" cy="7653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9425487" y="4867971"/>
            <a:ext cx="2164405" cy="1349249"/>
            <a:chOff x="9887500" y="5118593"/>
            <a:chExt cx="2164405" cy="1349249"/>
          </a:xfrm>
        </p:grpSpPr>
        <p:sp>
          <p:nvSpPr>
            <p:cNvPr id="51" name="圆角矩形 64"/>
            <p:cNvSpPr/>
            <p:nvPr/>
          </p:nvSpPr>
          <p:spPr>
            <a:xfrm>
              <a:off x="9887500" y="5118593"/>
              <a:ext cx="2164405" cy="134924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圆角矩形 64"/>
            <p:cNvSpPr/>
            <p:nvPr/>
          </p:nvSpPr>
          <p:spPr>
            <a:xfrm>
              <a:off x="9924128" y="6194786"/>
              <a:ext cx="2088867" cy="242085"/>
            </a:xfrm>
            <a:prstGeom prst="roundRect">
              <a:avLst>
                <a:gd name="adj" fmla="val 17873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PHY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4" name="圆角矩形 64"/>
            <p:cNvSpPr/>
            <p:nvPr/>
          </p:nvSpPr>
          <p:spPr>
            <a:xfrm>
              <a:off x="9924128" y="5918898"/>
              <a:ext cx="2088867" cy="25038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Link layer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5" name="圆角矩形 64"/>
            <p:cNvSpPr/>
            <p:nvPr/>
          </p:nvSpPr>
          <p:spPr>
            <a:xfrm>
              <a:off x="9924128" y="5675039"/>
              <a:ext cx="2088867" cy="21835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RRC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6" name="圆角矩形 64"/>
            <p:cNvSpPr/>
            <p:nvPr/>
          </p:nvSpPr>
          <p:spPr>
            <a:xfrm>
              <a:off x="9924128" y="5423512"/>
              <a:ext cx="2088867" cy="2260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MM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7" name="圆角矩形 64"/>
            <p:cNvSpPr/>
            <p:nvPr/>
          </p:nvSpPr>
          <p:spPr>
            <a:xfrm>
              <a:off x="9924128" y="5162014"/>
              <a:ext cx="2088867" cy="23599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SM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58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446375"/>
            <a:ext cx="1135380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Challenge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In-device Access to Fined-grained Info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64" name="圓角矩形 67"/>
          <p:cNvSpPr/>
          <p:nvPr/>
        </p:nvSpPr>
        <p:spPr>
          <a:xfrm>
            <a:off x="7123738" y="4488909"/>
            <a:ext cx="4230062" cy="501592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 Interface Layer</a:t>
            </a:r>
          </a:p>
        </p:txBody>
      </p:sp>
    </p:spTree>
    <p:extLst>
      <p:ext uri="{BB962C8B-B14F-4D97-AF65-F5344CB8AC3E}">
        <p14:creationId xmlns:p14="http://schemas.microsoft.com/office/powerpoint/2010/main" val="4379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29" grpId="0"/>
      <p:bldP spid="47" grpId="0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9A075-DFF4-2045-8324-40BF310EB4D7}" type="slidenum">
              <a:rPr lang="en-US" smtClean="0"/>
              <a:t>15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12715" y="-946981"/>
            <a:ext cx="5011036" cy="980157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 rot="16200000">
            <a:off x="5153398" y="-228312"/>
            <a:ext cx="4669674" cy="8270870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352799" y="1572284"/>
            <a:ext cx="8270871" cy="3250785"/>
          </a:xfrm>
          <a:prstGeom prst="roundRect">
            <a:avLst>
              <a:gd name="adj" fmla="val 20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120"/>
          <p:cNvSpPr txBox="1"/>
          <p:nvPr/>
        </p:nvSpPr>
        <p:spPr>
          <a:xfrm>
            <a:off x="3283510" y="4826632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Helvetica" charset="0"/>
                <a:ea typeface="Helvetica" charset="0"/>
                <a:cs typeface="Helvetica" charset="0"/>
              </a:rPr>
              <a:t>Hardware</a:t>
            </a:r>
            <a:endParaRPr lang="zh-CN" alt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352799" y="4815759"/>
            <a:ext cx="8335744" cy="2747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文本框 120"/>
          <p:cNvSpPr txBox="1"/>
          <p:nvPr/>
        </p:nvSpPr>
        <p:spPr>
          <a:xfrm>
            <a:off x="3283510" y="4382614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Helvetica" charset="0"/>
                <a:ea typeface="Helvetica" charset="0"/>
                <a:cs typeface="Helvetica" charset="0"/>
              </a:rPr>
              <a:t>Software</a:t>
            </a:r>
            <a:endParaRPr lang="zh-CN" alt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9" name="文本框 120"/>
          <p:cNvSpPr txBox="1"/>
          <p:nvPr/>
        </p:nvSpPr>
        <p:spPr>
          <a:xfrm>
            <a:off x="6821100" y="4939371"/>
            <a:ext cx="2443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Coarse-grained</a:t>
            </a:r>
          </a:p>
          <a:p>
            <a:pPr algn="ctr"/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cellular info</a:t>
            </a:r>
            <a:endParaRPr lang="zh-CN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1" name="文本框 120"/>
          <p:cNvSpPr txBox="1"/>
          <p:nvPr/>
        </p:nvSpPr>
        <p:spPr>
          <a:xfrm>
            <a:off x="7208870" y="3904048"/>
            <a:ext cx="196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Android APIs</a:t>
            </a:r>
            <a:endParaRPr lang="zh-CN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2" name="直接箭头连接符 45"/>
          <p:cNvCxnSpPr>
            <a:endCxn id="64" idx="2"/>
          </p:cNvCxnSpPr>
          <p:nvPr/>
        </p:nvCxnSpPr>
        <p:spPr>
          <a:xfrm flipV="1">
            <a:off x="9238769" y="4990501"/>
            <a:ext cx="0" cy="7469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45"/>
          <p:cNvCxnSpPr/>
          <p:nvPr/>
        </p:nvCxnSpPr>
        <p:spPr>
          <a:xfrm>
            <a:off x="7010400" y="5725217"/>
            <a:ext cx="222836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" y="3480406"/>
            <a:ext cx="1829773" cy="1309694"/>
          </a:xfrm>
          <a:prstGeom prst="rect">
            <a:avLst/>
          </a:prstGeom>
        </p:spPr>
      </p:pic>
      <p:sp>
        <p:nvSpPr>
          <p:cNvPr id="33" name="文本框 120"/>
          <p:cNvSpPr txBox="1"/>
          <p:nvPr/>
        </p:nvSpPr>
        <p:spPr>
          <a:xfrm>
            <a:off x="305914" y="3057643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via USB</a:t>
            </a:r>
            <a:endParaRPr lang="zh-CN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4" name="直接箭头连接符 45"/>
          <p:cNvCxnSpPr/>
          <p:nvPr/>
        </p:nvCxnSpPr>
        <p:spPr>
          <a:xfrm flipH="1">
            <a:off x="1691995" y="4221942"/>
            <a:ext cx="4767227" cy="0"/>
          </a:xfrm>
          <a:prstGeom prst="straightConnector1">
            <a:avLst/>
          </a:prstGeom>
          <a:ln w="38100">
            <a:solidFill>
              <a:srgbClr val="0069E4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45"/>
          <p:cNvCxnSpPr/>
          <p:nvPr/>
        </p:nvCxnSpPr>
        <p:spPr>
          <a:xfrm>
            <a:off x="6459222" y="4221942"/>
            <a:ext cx="0" cy="917980"/>
          </a:xfrm>
          <a:prstGeom prst="straightConnector1">
            <a:avLst/>
          </a:prstGeom>
          <a:ln w="38100">
            <a:solidFill>
              <a:srgbClr val="0EAEE2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圆角矩形 64"/>
          <p:cNvSpPr/>
          <p:nvPr/>
        </p:nvSpPr>
        <p:spPr>
          <a:xfrm>
            <a:off x="4763427" y="1835228"/>
            <a:ext cx="1989340" cy="653358"/>
          </a:xfrm>
          <a:prstGeom prst="roundRect">
            <a:avLst/>
          </a:prstGeom>
          <a:solidFill>
            <a:srgbClr val="0069E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Parsers</a:t>
            </a:r>
            <a:endParaRPr lang="zh-CN" alt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3" name="圆角矩形 64"/>
          <p:cNvSpPr/>
          <p:nvPr/>
        </p:nvSpPr>
        <p:spPr>
          <a:xfrm>
            <a:off x="4472856" y="1777317"/>
            <a:ext cx="2348244" cy="1649229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2" y="1496100"/>
            <a:ext cx="891022" cy="891022"/>
          </a:xfrm>
          <a:prstGeom prst="rect">
            <a:avLst/>
          </a:prstGeom>
        </p:spPr>
      </p:pic>
      <p:cxnSp>
        <p:nvCxnSpPr>
          <p:cNvPr id="56" name="直接箭头连接符 45"/>
          <p:cNvCxnSpPr/>
          <p:nvPr/>
        </p:nvCxnSpPr>
        <p:spPr>
          <a:xfrm flipV="1">
            <a:off x="6461221" y="2488587"/>
            <a:ext cx="0" cy="2651335"/>
          </a:xfrm>
          <a:prstGeom prst="straightConnector1">
            <a:avLst/>
          </a:prstGeom>
          <a:ln w="38100">
            <a:solidFill>
              <a:srgbClr val="0069E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67"/>
          <p:cNvSpPr/>
          <p:nvPr/>
        </p:nvSpPr>
        <p:spPr>
          <a:xfrm>
            <a:off x="4787494" y="4485075"/>
            <a:ext cx="1968733" cy="505425"/>
          </a:xfrm>
          <a:prstGeom prst="roundRect">
            <a:avLst/>
          </a:prstGeom>
          <a:solidFill>
            <a:srgbClr val="0069E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/dev/</a:t>
            </a:r>
            <a:r>
              <a:rPr lang="en-US" altLang="zh-CN" sz="3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diag</a:t>
            </a:r>
            <a:endParaRPr lang="en-US" altLang="zh-CN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7" name="文本框 120"/>
          <p:cNvSpPr txBox="1"/>
          <p:nvPr/>
        </p:nvSpPr>
        <p:spPr>
          <a:xfrm>
            <a:off x="4077958" y="3413826"/>
            <a:ext cx="206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69E4"/>
                </a:solidFill>
                <a:latin typeface="Helvetica" charset="0"/>
                <a:ea typeface="Helvetica" charset="0"/>
                <a:cs typeface="Helvetica" charset="0"/>
              </a:rPr>
              <a:t>Raw cellular </a:t>
            </a:r>
          </a:p>
          <a:p>
            <a:pPr algn="ctr"/>
            <a:r>
              <a:rPr lang="en-US" altLang="zh-CN" sz="2400" b="1" dirty="0">
                <a:solidFill>
                  <a:srgbClr val="0069E4"/>
                </a:solidFill>
                <a:latin typeface="Helvetica" charset="0"/>
                <a:ea typeface="Helvetica" charset="0"/>
                <a:cs typeface="Helvetica" charset="0"/>
              </a:rPr>
              <a:t>messages</a:t>
            </a:r>
            <a:endParaRPr lang="zh-CN" altLang="en-US" sz="2400" b="1" dirty="0">
              <a:solidFill>
                <a:srgbClr val="0069E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圆角矩形 64"/>
          <p:cNvSpPr/>
          <p:nvPr/>
        </p:nvSpPr>
        <p:spPr>
          <a:xfrm>
            <a:off x="4763427" y="2726720"/>
            <a:ext cx="1989340" cy="597688"/>
          </a:xfrm>
          <a:prstGeom prst="roundRect">
            <a:avLst/>
          </a:prstGeom>
          <a:solidFill>
            <a:srgbClr val="0069E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Proxy</a:t>
            </a:r>
            <a:endParaRPr lang="zh-CN" alt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6272" y="5021607"/>
            <a:ext cx="1308960" cy="13089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7" y="2326505"/>
            <a:ext cx="692915" cy="692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45" y="2332729"/>
            <a:ext cx="698178" cy="6981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66" y="2333684"/>
            <a:ext cx="698178" cy="698178"/>
          </a:xfrm>
          <a:prstGeom prst="rect">
            <a:avLst/>
          </a:prstGeom>
        </p:spPr>
      </p:pic>
      <p:cxnSp>
        <p:nvCxnSpPr>
          <p:cNvPr id="48" name="直接箭头连接符 45"/>
          <p:cNvCxnSpPr/>
          <p:nvPr/>
        </p:nvCxnSpPr>
        <p:spPr>
          <a:xfrm>
            <a:off x="7513554" y="3719691"/>
            <a:ext cx="344277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5"/>
          <p:cNvCxnSpPr/>
          <p:nvPr/>
        </p:nvCxnSpPr>
        <p:spPr>
          <a:xfrm flipV="1">
            <a:off x="7533644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45"/>
          <p:cNvCxnSpPr/>
          <p:nvPr/>
        </p:nvCxnSpPr>
        <p:spPr>
          <a:xfrm flipV="1">
            <a:off x="8531792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45"/>
          <p:cNvCxnSpPr/>
          <p:nvPr/>
        </p:nvCxnSpPr>
        <p:spPr>
          <a:xfrm flipV="1">
            <a:off x="10939981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233586" y="2207923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400" b="1" dirty="0"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44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0" name="直接箭头连接符 45"/>
          <p:cNvCxnSpPr/>
          <p:nvPr/>
        </p:nvCxnSpPr>
        <p:spPr>
          <a:xfrm flipV="1">
            <a:off x="9565455" y="2987791"/>
            <a:ext cx="0" cy="731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45"/>
          <p:cNvCxnSpPr/>
          <p:nvPr/>
        </p:nvCxnSpPr>
        <p:spPr>
          <a:xfrm flipV="1">
            <a:off x="9238769" y="3719691"/>
            <a:ext cx="0" cy="7653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446375"/>
            <a:ext cx="1135380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Solution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Side-Channel Across SW-HW Boundary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425487" y="4867971"/>
            <a:ext cx="2164405" cy="1349249"/>
            <a:chOff x="9887500" y="5118593"/>
            <a:chExt cx="2164405" cy="1349249"/>
          </a:xfrm>
        </p:grpSpPr>
        <p:sp>
          <p:nvSpPr>
            <p:cNvPr id="65" name="圆角矩形 64"/>
            <p:cNvSpPr/>
            <p:nvPr/>
          </p:nvSpPr>
          <p:spPr>
            <a:xfrm>
              <a:off x="9887500" y="5118593"/>
              <a:ext cx="2164405" cy="134924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圆角矩形 64"/>
            <p:cNvSpPr/>
            <p:nvPr/>
          </p:nvSpPr>
          <p:spPr>
            <a:xfrm>
              <a:off x="9924128" y="6194786"/>
              <a:ext cx="2088867" cy="242085"/>
            </a:xfrm>
            <a:prstGeom prst="roundRect">
              <a:avLst>
                <a:gd name="adj" fmla="val 17873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PHY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7" name="圆角矩形 64"/>
            <p:cNvSpPr/>
            <p:nvPr/>
          </p:nvSpPr>
          <p:spPr>
            <a:xfrm>
              <a:off x="9924128" y="5918898"/>
              <a:ext cx="2088867" cy="25038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Link layer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8" name="圆角矩形 64"/>
            <p:cNvSpPr/>
            <p:nvPr/>
          </p:nvSpPr>
          <p:spPr>
            <a:xfrm>
              <a:off x="9924128" y="5675039"/>
              <a:ext cx="2088867" cy="21835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RRC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圆角矩形 64"/>
            <p:cNvSpPr/>
            <p:nvPr/>
          </p:nvSpPr>
          <p:spPr>
            <a:xfrm>
              <a:off x="9924128" y="5423512"/>
              <a:ext cx="2088867" cy="2260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MM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4" name="圆角矩形 64"/>
            <p:cNvSpPr/>
            <p:nvPr/>
          </p:nvSpPr>
          <p:spPr>
            <a:xfrm>
              <a:off x="9924128" y="5162014"/>
              <a:ext cx="2088867" cy="23599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SM</a:t>
              </a:r>
              <a:endParaRPr lang="zh-CN" alt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64" name="圓角矩形 67"/>
          <p:cNvSpPr/>
          <p:nvPr/>
        </p:nvSpPr>
        <p:spPr>
          <a:xfrm>
            <a:off x="7123738" y="4488909"/>
            <a:ext cx="4230062" cy="501592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 Interface Layer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090002" y="6248569"/>
            <a:ext cx="6004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More</a:t>
            </a:r>
            <a:r>
              <a:rPr lang="zh-CN" altLang="en-US" sz="24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4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details:</a:t>
            </a:r>
            <a:r>
              <a:rPr lang="zh-CN" altLang="en-US" sz="24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http</a:t>
            </a:r>
            <a:r>
              <a:rPr lang="en-US" altLang="zh-CN" sz="24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://</a:t>
            </a:r>
            <a:r>
              <a:rPr lang="en-US" altLang="zh-CN" sz="2400" dirty="0" err="1" smtClean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www.mobileinsight.net</a:t>
            </a:r>
            <a:endParaRPr lang="zh-CN" altLang="en-US" sz="2400" dirty="0">
              <a:solidFill>
                <a:srgbClr val="00B0F0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8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 animBg="1"/>
      <p:bldP spid="53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3363746"/>
            <a:ext cx="7249887" cy="1219140"/>
          </a:xfrm>
          <a:prstGeom prst="rect">
            <a:avLst/>
          </a:prstGeom>
          <a:solidFill>
            <a:srgbClr val="C55A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Data Management</a:t>
            </a:r>
            <a:endParaRPr lang="zh-CN" altLang="en-US" sz="54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FF3C281-52FC-422A-8299-E8E91652FA65}"/>
              </a:ext>
            </a:extLst>
          </p:cNvPr>
          <p:cNvSpPr/>
          <p:nvPr/>
        </p:nvSpPr>
        <p:spPr>
          <a:xfrm>
            <a:off x="76198" y="4720356"/>
            <a:ext cx="8871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defRPr/>
            </a:pPr>
            <a:r>
              <a:rPr lang="en-US" altLang="zh-CN" sz="2800" b="1" dirty="0">
                <a:solidFill>
                  <a:srgbClr val="C55A1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How to efficiently manage massive cellular info?</a:t>
            </a:r>
          </a:p>
        </p:txBody>
      </p:sp>
    </p:spTree>
    <p:extLst>
      <p:ext uri="{BB962C8B-B14F-4D97-AF65-F5344CB8AC3E}">
        <p14:creationId xmlns:p14="http://schemas.microsoft.com/office/powerpoint/2010/main" val="6355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1" name="Rectangle 19">
            <a:extLst>
              <a:ext uri="{FF2B5EF4-FFF2-40B4-BE49-F238E27FC236}">
                <a16:creationId xmlns="" xmlns:a16="http://schemas.microsoft.com/office/drawing/2014/main" id="{46E02E1B-26C9-4589-A780-0444B33AA3CF}"/>
              </a:ext>
            </a:extLst>
          </p:cNvPr>
          <p:cNvSpPr/>
          <p:nvPr/>
        </p:nvSpPr>
        <p:spPr>
          <a:xfrm>
            <a:off x="-1" y="446375"/>
            <a:ext cx="11573442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Challenge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</a:t>
            </a:r>
            <a:r>
              <a:rPr lang="en-US" altLang="zh-CN" sz="3600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Big Cellular Data from Massive Phones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521770" y="1719943"/>
            <a:ext cx="5361659" cy="410391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55A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5">
            <a:extLst>
              <a:ext uri="{FF2B5EF4-FFF2-40B4-BE49-F238E27FC236}">
                <a16:creationId xmlns="" xmlns:a16="http://schemas.microsoft.com/office/drawing/2014/main" id="{11918273-23C4-492D-9EFE-4058764A4FBE}"/>
              </a:ext>
            </a:extLst>
          </p:cNvPr>
          <p:cNvSpPr txBox="1"/>
          <p:nvPr/>
        </p:nvSpPr>
        <p:spPr>
          <a:xfrm>
            <a:off x="521771" y="175092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 Cluster</a:t>
            </a:r>
            <a:endParaRPr lang="zh-CN" altLang="en-US" sz="24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8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85" y="2417122"/>
            <a:ext cx="783771" cy="966757"/>
          </a:xfrm>
          <a:prstGeom prst="rect">
            <a:avLst/>
          </a:prstGeom>
        </p:spPr>
      </p:pic>
      <p:sp>
        <p:nvSpPr>
          <p:cNvPr id="49" name="文本框 10">
            <a:extLst>
              <a:ext uri="{FF2B5EF4-FFF2-40B4-BE49-F238E27FC236}">
                <a16:creationId xmlns="" xmlns:a16="http://schemas.microsoft.com/office/drawing/2014/main" id="{93F2BC06-E4AE-4E94-9879-508504C0D73F}"/>
              </a:ext>
            </a:extLst>
          </p:cNvPr>
          <p:cNvSpPr txBox="1"/>
          <p:nvPr/>
        </p:nvSpPr>
        <p:spPr>
          <a:xfrm>
            <a:off x="570756" y="3841079"/>
            <a:ext cx="150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Raw Logs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3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85" y="2569522"/>
            <a:ext cx="783771" cy="966757"/>
          </a:xfrm>
          <a:prstGeom prst="rect">
            <a:avLst/>
          </a:prstGeom>
        </p:spPr>
      </p:pic>
      <p:pic>
        <p:nvPicPr>
          <p:cNvPr id="64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85" y="2721922"/>
            <a:ext cx="783771" cy="966757"/>
          </a:xfrm>
          <a:prstGeom prst="rect">
            <a:avLst/>
          </a:prstGeom>
        </p:spPr>
      </p:pic>
      <p:pic>
        <p:nvPicPr>
          <p:cNvPr id="65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2874322"/>
            <a:ext cx="783771" cy="966757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6191251" y="5309932"/>
            <a:ext cx="4662410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Efficiency: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Disk I/O </a:t>
            </a:r>
            <a:r>
              <a:rPr lang="en-US" sz="2800" b="1" dirty="0">
                <a:solidFill>
                  <a:schemeClr val="bg1"/>
                </a:solidFill>
              </a:rPr>
              <a:t>is the major bottleneck of query latency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29985" y="5309932"/>
            <a:ext cx="4699651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Scalability: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Every </a:t>
            </a:r>
            <a:r>
              <a:rPr lang="en-US" sz="2800" b="1" dirty="0">
                <a:solidFill>
                  <a:schemeClr val="bg1"/>
                </a:solidFill>
              </a:rPr>
              <a:t>query must traverse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~10M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of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of </a:t>
            </a:r>
            <a:r>
              <a:rPr lang="en-US" sz="2800" b="1" dirty="0">
                <a:solidFill>
                  <a:schemeClr val="bg1"/>
                </a:solidFill>
              </a:rPr>
              <a:t>cellular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messages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32" y="2642696"/>
            <a:ext cx="1296329" cy="129632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25" y="2847051"/>
            <a:ext cx="1096640" cy="10966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472" y="2773466"/>
            <a:ext cx="1170225" cy="1170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781" y="3830453"/>
            <a:ext cx="1962294" cy="1015487"/>
          </a:xfrm>
          <a:prstGeom prst="rect">
            <a:avLst/>
          </a:prstGeom>
        </p:spPr>
      </p:pic>
      <p:sp>
        <p:nvSpPr>
          <p:cNvPr id="7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678975" y="2318810"/>
            <a:ext cx="1339581" cy="192237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018556" y="2318810"/>
            <a:ext cx="325633" cy="454656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2018555" y="3894699"/>
            <a:ext cx="315393" cy="346491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4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</p:cNvCxnSpPr>
          <p:nvPr/>
        </p:nvCxnSpPr>
        <p:spPr>
          <a:xfrm flipH="1" flipV="1">
            <a:off x="3233456" y="3155522"/>
            <a:ext cx="2180569" cy="7446"/>
          </a:xfrm>
          <a:prstGeom prst="straightConnector1">
            <a:avLst/>
          </a:prstGeom>
          <a:ln w="508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32">
            <a:extLst>
              <a:ext uri="{FF2B5EF4-FFF2-40B4-BE49-F238E27FC236}">
                <a16:creationId xmlns="" xmlns:a16="http://schemas.microsoft.com/office/drawing/2014/main" id="{656CC5EA-8122-400B-9DF1-5B903EF4D0B7}"/>
              </a:ext>
            </a:extLst>
          </p:cNvPr>
          <p:cNvCxnSpPr>
            <a:cxnSpLocks/>
          </p:cNvCxnSpPr>
          <p:nvPr/>
        </p:nvCxnSpPr>
        <p:spPr>
          <a:xfrm flipH="1">
            <a:off x="3219870" y="3575973"/>
            <a:ext cx="2194154" cy="18403"/>
          </a:xfrm>
          <a:prstGeom prst="straightConnector1">
            <a:avLst/>
          </a:prstGeom>
          <a:ln w="50800">
            <a:solidFill>
              <a:srgbClr val="C55A1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6550009" y="3121746"/>
            <a:ext cx="3007323" cy="0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367618" y="2727077"/>
            <a:ext cx="138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 dirty="0">
              <a:solidFill>
                <a:srgbClr val="548235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601145" y="2778001"/>
            <a:ext cx="138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 dirty="0">
              <a:solidFill>
                <a:srgbClr val="C55A11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16" y="3727876"/>
            <a:ext cx="534968" cy="534968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243873" y="3250183"/>
            <a:ext cx="1950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Responses</a:t>
            </a:r>
            <a:endParaRPr lang="en-US" dirty="0">
              <a:solidFill>
                <a:srgbClr val="C55A11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624684" y="3977878"/>
            <a:ext cx="2774447" cy="66855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60s per query! </a:t>
            </a:r>
          </a:p>
        </p:txBody>
      </p:sp>
      <p:cxnSp>
        <p:nvCxnSpPr>
          <p:cNvPr id="86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6624320" y="3572218"/>
            <a:ext cx="2933012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179711" y="3199213"/>
            <a:ext cx="182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81" grpId="0"/>
      <p:bldP spid="82" grpId="0"/>
      <p:bldP spid="84" grpId="0"/>
      <p:bldP spid="85" grpId="0" animBg="1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521769" y="1719943"/>
            <a:ext cx="7514884" cy="410391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55A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5">
            <a:extLst>
              <a:ext uri="{FF2B5EF4-FFF2-40B4-BE49-F238E27FC236}">
                <a16:creationId xmlns="" xmlns:a16="http://schemas.microsoft.com/office/drawing/2014/main" id="{11918273-23C4-492D-9EFE-4058764A4FBE}"/>
              </a:ext>
            </a:extLst>
          </p:cNvPr>
          <p:cNvSpPr txBox="1"/>
          <p:nvPr/>
        </p:nvSpPr>
        <p:spPr>
          <a:xfrm>
            <a:off x="521771" y="175092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 Cluster</a:t>
            </a:r>
            <a:endParaRPr lang="zh-CN" altLang="en-US" sz="24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8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85" y="2417122"/>
            <a:ext cx="783771" cy="966757"/>
          </a:xfrm>
          <a:prstGeom prst="rect">
            <a:avLst/>
          </a:prstGeom>
        </p:spPr>
      </p:pic>
      <p:sp>
        <p:nvSpPr>
          <p:cNvPr id="49" name="文本框 10">
            <a:extLst>
              <a:ext uri="{FF2B5EF4-FFF2-40B4-BE49-F238E27FC236}">
                <a16:creationId xmlns="" xmlns:a16="http://schemas.microsoft.com/office/drawing/2014/main" id="{93F2BC06-E4AE-4E94-9879-508504C0D73F}"/>
              </a:ext>
            </a:extLst>
          </p:cNvPr>
          <p:cNvSpPr txBox="1"/>
          <p:nvPr/>
        </p:nvSpPr>
        <p:spPr>
          <a:xfrm>
            <a:off x="570756" y="3841079"/>
            <a:ext cx="150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Raw Logs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3270492" y="3434608"/>
            <a:ext cx="703249" cy="283029"/>
          </a:xfrm>
          <a:prstGeom prst="rightArrow">
            <a:avLst/>
          </a:prstGeom>
          <a:solidFill>
            <a:srgbClr val="C55A1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18">
            <a:extLst>
              <a:ext uri="{FF2B5EF4-FFF2-40B4-BE49-F238E27FC236}">
                <a16:creationId xmlns="" xmlns:a16="http://schemas.microsoft.com/office/drawing/2014/main" id="{3E710F94-924C-4BD8-8511-F43B92D91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86" y="4235440"/>
            <a:ext cx="1615775" cy="859454"/>
          </a:xfrm>
          <a:prstGeom prst="rect">
            <a:avLst/>
          </a:prstGeom>
        </p:spPr>
      </p:pic>
      <p:pic>
        <p:nvPicPr>
          <p:cNvPr id="63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85" y="2569522"/>
            <a:ext cx="783771" cy="966757"/>
          </a:xfrm>
          <a:prstGeom prst="rect">
            <a:avLst/>
          </a:prstGeom>
        </p:spPr>
      </p:pic>
      <p:pic>
        <p:nvPicPr>
          <p:cNvPr id="64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85" y="2721922"/>
            <a:ext cx="783771" cy="966757"/>
          </a:xfrm>
          <a:prstGeom prst="rect">
            <a:avLst/>
          </a:prstGeom>
        </p:spPr>
      </p:pic>
      <p:pic>
        <p:nvPicPr>
          <p:cNvPr id="65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2874322"/>
            <a:ext cx="783771" cy="966757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6191251" y="5309932"/>
            <a:ext cx="4662410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Efficiency: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Disk I/O </a:t>
            </a:r>
            <a:r>
              <a:rPr lang="en-US" sz="2800" b="1" dirty="0">
                <a:solidFill>
                  <a:schemeClr val="bg1"/>
                </a:solidFill>
              </a:rPr>
              <a:t>is the major bottleneck of query latency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29985" y="5309932"/>
            <a:ext cx="4699651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Scalability: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Every </a:t>
            </a:r>
            <a:r>
              <a:rPr lang="en-US" sz="2800" b="1" dirty="0">
                <a:solidFill>
                  <a:schemeClr val="bg1"/>
                </a:solidFill>
              </a:rPr>
              <a:t>query must traverse </a:t>
            </a:r>
            <a:r>
              <a:rPr lang="en-US" altLang="zh-CN" sz="2800" b="1" dirty="0">
                <a:solidFill>
                  <a:schemeClr val="bg1"/>
                </a:solidFill>
              </a:rPr>
              <a:t>~10M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of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of cellular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messages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472" y="2773466"/>
            <a:ext cx="1170225" cy="1170225"/>
          </a:xfrm>
          <a:prstGeom prst="rect">
            <a:avLst/>
          </a:prstGeom>
        </p:spPr>
      </p:pic>
      <p:sp>
        <p:nvSpPr>
          <p:cNvPr id="7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678975" y="2318810"/>
            <a:ext cx="1339581" cy="192237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018556" y="2318810"/>
            <a:ext cx="325633" cy="454656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2018555" y="3894699"/>
            <a:ext cx="315393" cy="346491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7" name="图片 14">
            <a:extLst>
              <a:ext uri="{FF2B5EF4-FFF2-40B4-BE49-F238E27FC236}">
                <a16:creationId xmlns="" xmlns:a16="http://schemas.microsoft.com/office/drawing/2014/main" id="{3634B0D0-178E-4B2D-BA97-DA824DDC5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2" y="4444310"/>
            <a:ext cx="2201193" cy="57074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776" y="3031958"/>
            <a:ext cx="1162964" cy="1162964"/>
          </a:xfrm>
          <a:prstGeom prst="rect">
            <a:avLst/>
          </a:prstGeom>
        </p:spPr>
      </p:pic>
      <p:pic>
        <p:nvPicPr>
          <p:cNvPr id="79" name="图片 16">
            <a:extLst>
              <a:ext uri="{FF2B5EF4-FFF2-40B4-BE49-F238E27FC236}">
                <a16:creationId xmlns="" xmlns:a16="http://schemas.microsoft.com/office/drawing/2014/main" id="{7D4EB3C7-3DC8-48CF-9396-1B2F4C947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64" y="4237210"/>
            <a:ext cx="925285" cy="92528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210" y="2970704"/>
            <a:ext cx="1170225" cy="11702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150" y="3294878"/>
            <a:ext cx="1170225" cy="117022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9"/>
          <a:srcRect l="2907" t="31406" r="3467" b="39753"/>
          <a:stretch/>
        </p:blipFill>
        <p:spPr>
          <a:xfrm>
            <a:off x="5728784" y="3089114"/>
            <a:ext cx="1154180" cy="35553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9"/>
          <a:srcRect l="2907" t="31406" r="3467" b="39753"/>
          <a:stretch/>
        </p:blipFill>
        <p:spPr>
          <a:xfrm>
            <a:off x="5728784" y="3464216"/>
            <a:ext cx="1154180" cy="3555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9"/>
          <a:srcRect l="2907" t="31406" r="3467" b="39753"/>
          <a:stretch/>
        </p:blipFill>
        <p:spPr>
          <a:xfrm>
            <a:off x="5728784" y="3849828"/>
            <a:ext cx="1154180" cy="355533"/>
          </a:xfrm>
          <a:prstGeom prst="rect">
            <a:avLst/>
          </a:prstGeom>
        </p:spPr>
      </p:pic>
      <p:sp>
        <p:nvSpPr>
          <p:cNvPr id="97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4993360" y="3434608"/>
            <a:ext cx="703249" cy="283029"/>
          </a:xfrm>
          <a:prstGeom prst="rightArrow">
            <a:avLst/>
          </a:prstGeom>
          <a:solidFill>
            <a:srgbClr val="C55A1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4807" y="2753897"/>
            <a:ext cx="1296329" cy="129632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08" y="2987959"/>
            <a:ext cx="1096640" cy="1096640"/>
          </a:xfrm>
          <a:prstGeom prst="rect">
            <a:avLst/>
          </a:prstGeom>
        </p:spPr>
      </p:pic>
      <p:cxnSp>
        <p:nvCxnSpPr>
          <p:cNvPr id="105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685648" y="3318495"/>
            <a:ext cx="2672748" cy="4775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9341610" y="2905619"/>
            <a:ext cx="138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>
              <a:solidFill>
                <a:srgbClr val="548235"/>
              </a:solidFill>
            </a:endParaRPr>
          </a:p>
        </p:txBody>
      </p:sp>
      <p:cxnSp>
        <p:nvCxnSpPr>
          <p:cNvPr id="107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800918" y="3768967"/>
            <a:ext cx="2233889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9059085" y="3356091"/>
            <a:ext cx="18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>
              <a:solidFill>
                <a:srgbClr val="548235"/>
              </a:solidFill>
            </a:endParaRPr>
          </a:p>
        </p:txBody>
      </p:sp>
      <p:sp>
        <p:nvSpPr>
          <p:cNvPr id="109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6938808" y="3462474"/>
            <a:ext cx="703249" cy="283029"/>
          </a:xfrm>
          <a:prstGeom prst="rightArrow">
            <a:avLst/>
          </a:prstGeom>
          <a:solidFill>
            <a:srgbClr val="C55A1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Rectangle 19">
            <a:extLst>
              <a:ext uri="{FF2B5EF4-FFF2-40B4-BE49-F238E27FC236}">
                <a16:creationId xmlns="" xmlns:a16="http://schemas.microsoft.com/office/drawing/2014/main" id="{46E02E1B-26C9-4589-A780-0444B33AA3CF}"/>
              </a:ext>
            </a:extLst>
          </p:cNvPr>
          <p:cNvSpPr/>
          <p:nvPr/>
        </p:nvSpPr>
        <p:spPr>
          <a:xfrm>
            <a:off x="-2" y="446375"/>
            <a:ext cx="1180592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Solution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Scalable, In-Memory Distributed Database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41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521769" y="1719943"/>
            <a:ext cx="7514884" cy="410391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55A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018556" y="2318810"/>
            <a:ext cx="325633" cy="454656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678975" y="2318810"/>
            <a:ext cx="1339581" cy="192237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7" name="文本框 5">
            <a:extLst>
              <a:ext uri="{FF2B5EF4-FFF2-40B4-BE49-F238E27FC236}">
                <a16:creationId xmlns="" xmlns:a16="http://schemas.microsoft.com/office/drawing/2014/main" id="{11918273-23C4-492D-9EFE-4058764A4FBE}"/>
              </a:ext>
            </a:extLst>
          </p:cNvPr>
          <p:cNvSpPr txBox="1"/>
          <p:nvPr/>
        </p:nvSpPr>
        <p:spPr>
          <a:xfrm>
            <a:off x="521771" y="175092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 Cluster</a:t>
            </a:r>
            <a:endParaRPr lang="zh-CN" altLang="en-US" sz="24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8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85" y="2417122"/>
            <a:ext cx="783771" cy="966757"/>
          </a:xfrm>
          <a:prstGeom prst="rect">
            <a:avLst/>
          </a:prstGeom>
        </p:spPr>
      </p:pic>
      <p:sp>
        <p:nvSpPr>
          <p:cNvPr id="49" name="文本框 10">
            <a:extLst>
              <a:ext uri="{FF2B5EF4-FFF2-40B4-BE49-F238E27FC236}">
                <a16:creationId xmlns="" xmlns:a16="http://schemas.microsoft.com/office/drawing/2014/main" id="{93F2BC06-E4AE-4E94-9879-508504C0D73F}"/>
              </a:ext>
            </a:extLst>
          </p:cNvPr>
          <p:cNvSpPr txBox="1"/>
          <p:nvPr/>
        </p:nvSpPr>
        <p:spPr>
          <a:xfrm>
            <a:off x="570756" y="3841079"/>
            <a:ext cx="150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Raw Logs</a:t>
            </a:r>
            <a:endParaRPr lang="zh-CN" altLang="en-US" sz="2000" b="1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3270492" y="3434608"/>
            <a:ext cx="703249" cy="283029"/>
          </a:xfrm>
          <a:prstGeom prst="rightArrow">
            <a:avLst/>
          </a:prstGeom>
          <a:solidFill>
            <a:srgbClr val="C55A1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18">
            <a:extLst>
              <a:ext uri="{FF2B5EF4-FFF2-40B4-BE49-F238E27FC236}">
                <a16:creationId xmlns="" xmlns:a16="http://schemas.microsoft.com/office/drawing/2014/main" id="{3E710F94-924C-4BD8-8511-F43B92D91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86" y="4235440"/>
            <a:ext cx="1615775" cy="859454"/>
          </a:xfrm>
          <a:prstGeom prst="rect">
            <a:avLst/>
          </a:prstGeom>
        </p:spPr>
      </p:pic>
      <p:pic>
        <p:nvPicPr>
          <p:cNvPr id="63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85" y="2569522"/>
            <a:ext cx="783771" cy="966757"/>
          </a:xfrm>
          <a:prstGeom prst="rect">
            <a:avLst/>
          </a:prstGeom>
        </p:spPr>
      </p:pic>
      <p:pic>
        <p:nvPicPr>
          <p:cNvPr id="64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85" y="2721922"/>
            <a:ext cx="783771" cy="966757"/>
          </a:xfrm>
          <a:prstGeom prst="rect">
            <a:avLst/>
          </a:prstGeom>
        </p:spPr>
      </p:pic>
      <p:pic>
        <p:nvPicPr>
          <p:cNvPr id="65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34785" y="2874322"/>
            <a:ext cx="783771" cy="966757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6191251" y="5309932"/>
            <a:ext cx="4662410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Efficiency: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Disk I/O </a:t>
            </a:r>
            <a:r>
              <a:rPr lang="en-US" sz="2800" b="1" dirty="0">
                <a:solidFill>
                  <a:schemeClr val="bg1"/>
                </a:solidFill>
              </a:rPr>
              <a:t>is the major bottleneck of query latency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29985" y="5309932"/>
            <a:ext cx="4699651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Scalability: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Every </a:t>
            </a:r>
            <a:r>
              <a:rPr lang="en-US" sz="2800" b="1" dirty="0">
                <a:solidFill>
                  <a:schemeClr val="bg1"/>
                </a:solidFill>
              </a:rPr>
              <a:t>query must traverse GBs/TBs of cellular data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097472" y="2773466"/>
            <a:ext cx="1170225" cy="1170225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 flipV="1">
            <a:off x="2018555" y="3894699"/>
            <a:ext cx="315393" cy="346491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Rounded Rectangle 67"/>
          <p:cNvSpPr/>
          <p:nvPr/>
        </p:nvSpPr>
        <p:spPr>
          <a:xfrm>
            <a:off x="929985" y="5309217"/>
            <a:ext cx="4699651" cy="13903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Index-based Metadata</a:t>
            </a:r>
            <a:endParaRPr lang="en-US" sz="3600" dirty="0">
              <a:solidFill>
                <a:srgbClr val="FFC000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40x data volume reduction</a:t>
            </a:r>
          </a:p>
        </p:txBody>
      </p:sp>
      <p:pic>
        <p:nvPicPr>
          <p:cNvPr id="77" name="图片 14">
            <a:extLst>
              <a:ext uri="{FF2B5EF4-FFF2-40B4-BE49-F238E27FC236}">
                <a16:creationId xmlns="" xmlns:a16="http://schemas.microsoft.com/office/drawing/2014/main" id="{3634B0D0-178E-4B2D-BA97-DA824DDC5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2" y="4444310"/>
            <a:ext cx="2201193" cy="57074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776" y="3031958"/>
            <a:ext cx="1162964" cy="1162964"/>
          </a:xfrm>
          <a:prstGeom prst="rect">
            <a:avLst/>
          </a:prstGeom>
        </p:spPr>
      </p:pic>
      <p:pic>
        <p:nvPicPr>
          <p:cNvPr id="79" name="图片 16">
            <a:extLst>
              <a:ext uri="{FF2B5EF4-FFF2-40B4-BE49-F238E27FC236}">
                <a16:creationId xmlns="" xmlns:a16="http://schemas.microsoft.com/office/drawing/2014/main" id="{7D4EB3C7-3DC8-48CF-9396-1B2F4C947C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64" y="4237210"/>
            <a:ext cx="925285" cy="92528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214210" y="2970704"/>
            <a:ext cx="1170225" cy="11702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332150" y="3294878"/>
            <a:ext cx="1170225" cy="117022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07" t="31406" r="3467" b="39753"/>
          <a:stretch/>
        </p:blipFill>
        <p:spPr>
          <a:xfrm>
            <a:off x="5728784" y="3089114"/>
            <a:ext cx="1154180" cy="35553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07" t="31406" r="3467" b="39753"/>
          <a:stretch/>
        </p:blipFill>
        <p:spPr>
          <a:xfrm>
            <a:off x="5728784" y="3464216"/>
            <a:ext cx="1154180" cy="3555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07" t="31406" r="3467" b="39753"/>
          <a:stretch/>
        </p:blipFill>
        <p:spPr>
          <a:xfrm>
            <a:off x="5728784" y="3849828"/>
            <a:ext cx="1154180" cy="355533"/>
          </a:xfrm>
          <a:prstGeom prst="rect">
            <a:avLst/>
          </a:prstGeom>
        </p:spPr>
      </p:pic>
      <p:sp>
        <p:nvSpPr>
          <p:cNvPr id="97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4993360" y="3434608"/>
            <a:ext cx="703249" cy="2830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4807" y="2753897"/>
            <a:ext cx="1296329" cy="129632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08" y="2987959"/>
            <a:ext cx="1096640" cy="1096640"/>
          </a:xfrm>
          <a:prstGeom prst="rect">
            <a:avLst/>
          </a:prstGeom>
        </p:spPr>
      </p:pic>
      <p:cxnSp>
        <p:nvCxnSpPr>
          <p:cNvPr id="105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685648" y="3318495"/>
            <a:ext cx="2672748" cy="4775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9341610" y="2905619"/>
            <a:ext cx="138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>
              <a:solidFill>
                <a:srgbClr val="548235"/>
              </a:solidFill>
            </a:endParaRPr>
          </a:p>
        </p:txBody>
      </p:sp>
      <p:cxnSp>
        <p:nvCxnSpPr>
          <p:cNvPr id="107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800918" y="3768967"/>
            <a:ext cx="2233889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9059085" y="3356091"/>
            <a:ext cx="18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>
              <a:solidFill>
                <a:srgbClr val="548235"/>
              </a:solidFill>
            </a:endParaRPr>
          </a:p>
        </p:txBody>
      </p:sp>
      <p:sp>
        <p:nvSpPr>
          <p:cNvPr id="109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6938808" y="3462474"/>
            <a:ext cx="703249" cy="2830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0" name="图片 10">
            <a:extLst>
              <a:ext uri="{FF2B5EF4-FFF2-40B4-BE49-F238E27FC236}">
                <a16:creationId xmlns="" xmlns:a16="http://schemas.microsoft.com/office/drawing/2014/main" id="{DBB420FB-B8A2-4E8A-9C02-CF0388430D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8926" y="1273722"/>
            <a:ext cx="3655706" cy="16679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9936" y="2685345"/>
            <a:ext cx="3521161" cy="2070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9">
            <a:extLst>
              <a:ext uri="{FF2B5EF4-FFF2-40B4-BE49-F238E27FC236}">
                <a16:creationId xmlns="" xmlns:a16="http://schemas.microsoft.com/office/drawing/2014/main" id="{46E02E1B-26C9-4589-A780-0444B33AA3CF}"/>
              </a:ext>
            </a:extLst>
          </p:cNvPr>
          <p:cNvSpPr/>
          <p:nvPr/>
        </p:nvSpPr>
        <p:spPr>
          <a:xfrm>
            <a:off x="-2" y="446375"/>
            <a:ext cx="1180592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Solution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Scalable, In-Memory Distributed Database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17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229B9B67-2C2D-4E6B-9BC3-FA5AD6B1F9F4}"/>
              </a:ext>
            </a:extLst>
          </p:cNvPr>
          <p:cNvSpPr/>
          <p:nvPr/>
        </p:nvSpPr>
        <p:spPr>
          <a:xfrm>
            <a:off x="-1" y="446375"/>
            <a:ext cx="8223419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Mobile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Internet Anywhere, Anytime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161453" y="14182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03" name="Group 302"/>
          <p:cNvGrpSpPr/>
          <p:nvPr/>
        </p:nvGrpSpPr>
        <p:grpSpPr>
          <a:xfrm>
            <a:off x="1012983" y="1562766"/>
            <a:ext cx="9941057" cy="2079853"/>
            <a:chOff x="838200" y="1325562"/>
            <a:chExt cx="9941057" cy="2079853"/>
          </a:xfrm>
        </p:grpSpPr>
        <p:grpSp>
          <p:nvGrpSpPr>
            <p:cNvPr id="304" name="Group 303"/>
            <p:cNvGrpSpPr/>
            <p:nvPr/>
          </p:nvGrpSpPr>
          <p:grpSpPr>
            <a:xfrm>
              <a:off x="838200" y="1338857"/>
              <a:ext cx="2060178" cy="2066558"/>
              <a:chOff x="-15070" y="1016495"/>
              <a:chExt cx="2060178" cy="2066558"/>
            </a:xfrm>
          </p:grpSpPr>
          <p:pic>
            <p:nvPicPr>
              <p:cNvPr id="314" name="Picture 3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070" y="1016495"/>
                <a:ext cx="2060178" cy="1545134"/>
              </a:xfrm>
              <a:prstGeom prst="rect">
                <a:avLst/>
              </a:prstGeom>
            </p:spPr>
          </p:pic>
          <p:sp>
            <p:nvSpPr>
              <p:cNvPr id="315" name="TextBox 314"/>
              <p:cNvSpPr txBox="1"/>
              <p:nvPr/>
            </p:nvSpPr>
            <p:spPr>
              <a:xfrm>
                <a:off x="-15070" y="2559833"/>
                <a:ext cx="20201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In-building</a:t>
                </a:r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3294050" y="1325562"/>
              <a:ext cx="2092253" cy="2079853"/>
              <a:chOff x="1492299" y="998788"/>
              <a:chExt cx="2092253" cy="2079853"/>
            </a:xfrm>
          </p:grpSpPr>
          <p:pic>
            <p:nvPicPr>
              <p:cNvPr id="312" name="Picture 3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2299" y="998788"/>
                <a:ext cx="2092253" cy="1558429"/>
              </a:xfrm>
              <a:prstGeom prst="rect">
                <a:avLst/>
              </a:prstGeom>
            </p:spPr>
          </p:pic>
          <p:sp>
            <p:nvSpPr>
              <p:cNvPr id="313" name="TextBox 312"/>
              <p:cNvSpPr txBox="1"/>
              <p:nvPr/>
            </p:nvSpPr>
            <p:spPr>
              <a:xfrm>
                <a:off x="1667399" y="2555421"/>
                <a:ext cx="16017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Outdoor</a:t>
                </a:r>
              </a:p>
            </p:txBody>
          </p:sp>
        </p:grpSp>
        <p:grpSp>
          <p:nvGrpSpPr>
            <p:cNvPr id="306" name="Group 305"/>
            <p:cNvGrpSpPr/>
            <p:nvPr/>
          </p:nvGrpSpPr>
          <p:grpSpPr>
            <a:xfrm>
              <a:off x="5781975" y="1325562"/>
              <a:ext cx="2266660" cy="2047647"/>
              <a:chOff x="2608699" y="923326"/>
              <a:chExt cx="2266660" cy="2047647"/>
            </a:xfrm>
          </p:grpSpPr>
          <p:pic>
            <p:nvPicPr>
              <p:cNvPr id="310" name="Picture 3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8699" y="923326"/>
                <a:ext cx="2266660" cy="1574257"/>
              </a:xfrm>
              <a:prstGeom prst="rect">
                <a:avLst/>
              </a:prstGeom>
            </p:spPr>
          </p:pic>
          <p:sp>
            <p:nvSpPr>
              <p:cNvPr id="311" name="TextBox 310"/>
              <p:cNvSpPr txBox="1"/>
              <p:nvPr/>
            </p:nvSpPr>
            <p:spPr>
              <a:xfrm>
                <a:off x="3080174" y="2447753"/>
                <a:ext cx="15483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Walking</a:t>
                </a:r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8444308" y="1325562"/>
              <a:ext cx="2334949" cy="2059935"/>
              <a:chOff x="592547" y="1669160"/>
              <a:chExt cx="2121925" cy="1872001"/>
            </a:xfrm>
          </p:grpSpPr>
          <p:pic>
            <p:nvPicPr>
              <p:cNvPr id="308" name="Picture 30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2547" y="1669160"/>
                <a:ext cx="2121925" cy="1414617"/>
              </a:xfrm>
              <a:prstGeom prst="rect">
                <a:avLst/>
              </a:prstGeom>
            </p:spPr>
          </p:pic>
          <p:sp>
            <p:nvSpPr>
              <p:cNvPr id="309" name="TextBox 308"/>
              <p:cNvSpPr txBox="1"/>
              <p:nvPr/>
            </p:nvSpPr>
            <p:spPr>
              <a:xfrm>
                <a:off x="1080303" y="3065676"/>
                <a:ext cx="1292434" cy="475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Driving</a:t>
                </a:r>
              </a:p>
            </p:txBody>
          </p:sp>
        </p:grpSp>
      </p:grpSp>
      <p:sp>
        <p:nvSpPr>
          <p:cNvPr id="316" name="Slide Number Placeholder 1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17" name="Group 316"/>
          <p:cNvGrpSpPr/>
          <p:nvPr/>
        </p:nvGrpSpPr>
        <p:grpSpPr>
          <a:xfrm>
            <a:off x="8406872" y="3612407"/>
            <a:ext cx="1620981" cy="2514599"/>
            <a:chOff x="3603277" y="2119745"/>
            <a:chExt cx="1620981" cy="2514599"/>
          </a:xfrm>
        </p:grpSpPr>
        <p:grpSp>
          <p:nvGrpSpPr>
            <p:cNvPr id="318" name="Group 317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32" name="Rectangle 331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9" name="Rectangle 318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4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35" name="Group 334"/>
          <p:cNvGrpSpPr/>
          <p:nvPr/>
        </p:nvGrpSpPr>
        <p:grpSpPr>
          <a:xfrm>
            <a:off x="1077850" y="4175858"/>
            <a:ext cx="1620981" cy="2514599"/>
            <a:chOff x="3603277" y="2119745"/>
            <a:chExt cx="1620981" cy="2514599"/>
          </a:xfrm>
        </p:grpSpPr>
        <p:grpSp>
          <p:nvGrpSpPr>
            <p:cNvPr id="336" name="Group 335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50" name="Rectangle 349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7" name="Rectangle 336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2789788" y="4175858"/>
            <a:ext cx="1620981" cy="2514599"/>
            <a:chOff x="3603277" y="2119745"/>
            <a:chExt cx="1620981" cy="2514599"/>
          </a:xfrm>
        </p:grpSpPr>
        <p:grpSp>
          <p:nvGrpSpPr>
            <p:cNvPr id="353" name="Group 352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4" name="Rectangle 353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9" name="Group 368"/>
          <p:cNvGrpSpPr/>
          <p:nvPr/>
        </p:nvGrpSpPr>
        <p:grpSpPr>
          <a:xfrm>
            <a:off x="5510691" y="4397764"/>
            <a:ext cx="1173683" cy="709814"/>
            <a:chOff x="7895364" y="3897206"/>
            <a:chExt cx="1173683" cy="709814"/>
          </a:xfrm>
        </p:grpSpPr>
        <p:sp>
          <p:nvSpPr>
            <p:cNvPr id="370" name="Rectangle 369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Triangle 370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4710732" y="4859348"/>
            <a:ext cx="1173683" cy="709814"/>
            <a:chOff x="7895364" y="3897206"/>
            <a:chExt cx="1173683" cy="709814"/>
          </a:xfrm>
        </p:grpSpPr>
        <p:sp>
          <p:nvSpPr>
            <p:cNvPr id="374" name="Rectangle 373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Triangle 374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/>
          <p:cNvGrpSpPr/>
          <p:nvPr/>
        </p:nvGrpSpPr>
        <p:grpSpPr>
          <a:xfrm>
            <a:off x="5268599" y="6083071"/>
            <a:ext cx="1265834" cy="554043"/>
            <a:chOff x="7399794" y="-3593265"/>
            <a:chExt cx="1748118" cy="765134"/>
          </a:xfrm>
        </p:grpSpPr>
        <p:sp>
          <p:nvSpPr>
            <p:cNvPr id="378" name="Rounded Rectangle 377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ounded Rectangle 380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ounded Rectangle 381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ounded Rectangle 382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ounded Rectangle 383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5" name="Picture 384"/>
          <p:cNvPicPr>
            <a:picLocks noChangeAspect="1"/>
          </p:cNvPicPr>
          <p:nvPr/>
        </p:nvPicPr>
        <p:blipFill rotWithShape="1">
          <a:blip r:embed="rId7"/>
          <a:srcRect b="49065"/>
          <a:stretch/>
        </p:blipFill>
        <p:spPr>
          <a:xfrm>
            <a:off x="253877" y="4301569"/>
            <a:ext cx="4669445" cy="2386975"/>
          </a:xfrm>
          <a:prstGeom prst="rect">
            <a:avLst/>
          </a:prstGeom>
        </p:spPr>
      </p:pic>
      <p:grpSp>
        <p:nvGrpSpPr>
          <p:cNvPr id="386" name="Group 385"/>
          <p:cNvGrpSpPr/>
          <p:nvPr/>
        </p:nvGrpSpPr>
        <p:grpSpPr>
          <a:xfrm>
            <a:off x="6245107" y="5001845"/>
            <a:ext cx="1173683" cy="709814"/>
            <a:chOff x="7895364" y="3897206"/>
            <a:chExt cx="1173683" cy="709814"/>
          </a:xfrm>
        </p:grpSpPr>
        <p:sp>
          <p:nvSpPr>
            <p:cNvPr id="387" name="Rectangle 386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Triangle 387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0" name="Picture 389"/>
          <p:cNvPicPr>
            <a:picLocks noChangeAspect="1"/>
          </p:cNvPicPr>
          <p:nvPr/>
        </p:nvPicPr>
        <p:blipFill rotWithShape="1">
          <a:blip r:embed="rId8"/>
          <a:srcRect b="48693"/>
          <a:stretch/>
        </p:blipFill>
        <p:spPr>
          <a:xfrm>
            <a:off x="7001432" y="4290634"/>
            <a:ext cx="4730841" cy="2397910"/>
          </a:xfrm>
          <a:prstGeom prst="rect">
            <a:avLst/>
          </a:prstGeom>
        </p:spPr>
      </p:pic>
      <p:grpSp>
        <p:nvGrpSpPr>
          <p:cNvPr id="391" name="Group 390"/>
          <p:cNvGrpSpPr/>
          <p:nvPr/>
        </p:nvGrpSpPr>
        <p:grpSpPr>
          <a:xfrm>
            <a:off x="1468223" y="6165593"/>
            <a:ext cx="220515" cy="513929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392" name="Oval 391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ounded Rectangle 392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ounded Rectangle 393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ounded Rectangle 394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ounded Rectangle 395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ounded Rectangle 396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10108099" y="5157079"/>
            <a:ext cx="650545" cy="790911"/>
            <a:chOff x="6197689" y="1120974"/>
            <a:chExt cx="650545" cy="790911"/>
          </a:xfrm>
          <a:solidFill>
            <a:schemeClr val="bg1">
              <a:lumMod val="50000"/>
            </a:schemeClr>
          </a:solidFill>
        </p:grpSpPr>
        <p:grpSp>
          <p:nvGrpSpPr>
            <p:cNvPr id="399" name="Group 398"/>
            <p:cNvGrpSpPr/>
            <p:nvPr/>
          </p:nvGrpSpPr>
          <p:grpSpPr>
            <a:xfrm>
              <a:off x="6197689" y="1120974"/>
              <a:ext cx="335647" cy="782253"/>
              <a:chOff x="7298031" y="544985"/>
              <a:chExt cx="563685" cy="1313714"/>
            </a:xfrm>
            <a:grpFill/>
          </p:grpSpPr>
          <p:sp>
            <p:nvSpPr>
              <p:cNvPr id="407" name="Oval 406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ounded Rectangle 407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ounded Rectangle 408"/>
              <p:cNvSpPr/>
              <p:nvPr/>
            </p:nvSpPr>
            <p:spPr>
              <a:xfrm rot="2422063">
                <a:off x="7298031" y="848724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ounded Rectangle 409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ounded Rectangle 410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ounded Rectangle 411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6516143" y="1376088"/>
              <a:ext cx="332091" cy="535797"/>
              <a:chOff x="7047463" y="544985"/>
              <a:chExt cx="814253" cy="1313714"/>
            </a:xfrm>
            <a:grpFill/>
          </p:grpSpPr>
          <p:sp>
            <p:nvSpPr>
              <p:cNvPr id="401" name="Oval 400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ounded Rectangle 401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ounded Rectangle 402"/>
              <p:cNvSpPr/>
              <p:nvPr/>
            </p:nvSpPr>
            <p:spPr>
              <a:xfrm rot="6239655">
                <a:off x="7193375" y="698040"/>
                <a:ext cx="187949" cy="479773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ounded Rectangle 403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ounded Rectangle 404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ounded Rectangle 405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3" name="Group 412"/>
          <p:cNvGrpSpPr/>
          <p:nvPr/>
        </p:nvGrpSpPr>
        <p:grpSpPr>
          <a:xfrm>
            <a:off x="10125213" y="6056500"/>
            <a:ext cx="1265834" cy="554043"/>
            <a:chOff x="7399794" y="-3593265"/>
            <a:chExt cx="1748118" cy="765134"/>
          </a:xfrm>
        </p:grpSpPr>
        <p:sp>
          <p:nvSpPr>
            <p:cNvPr id="414" name="Rounded Rectangle 413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ounded Rectangle 416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ounded Rectangle 417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ounded Rectangle 418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ounded Rectangle 419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10642485" y="49529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22" name="Oval 421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ounded Rectangle 422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ounded Rectangle 423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ounded Rectangle 424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ounded Rectangle 425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ounded Rectangle 426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8" name="Group 427"/>
          <p:cNvGrpSpPr/>
          <p:nvPr/>
        </p:nvGrpSpPr>
        <p:grpSpPr>
          <a:xfrm>
            <a:off x="5911185" y="51500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29" name="Oval 428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ounded Rectangle 430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ounded Rectangle 431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ounded Rectangle 432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ounded Rectangle 433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11020882" y="5119956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36" name="Oval 435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ounded Rectangle 436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ounded Rectangle 437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ounded Rectangle 438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ounded Rectangle 439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ounded Rectangle 440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2" name="Picture 441"/>
          <p:cNvPicPr>
            <a:picLocks noChangeAspect="1"/>
          </p:cNvPicPr>
          <p:nvPr/>
        </p:nvPicPr>
        <p:blipFill rotWithShape="1">
          <a:blip r:embed="rId9"/>
          <a:srcRect b="44712"/>
          <a:stretch/>
        </p:blipFill>
        <p:spPr>
          <a:xfrm>
            <a:off x="4097614" y="4286830"/>
            <a:ext cx="4698872" cy="2401714"/>
          </a:xfrm>
          <a:prstGeom prst="rect">
            <a:avLst/>
          </a:prstGeom>
        </p:spPr>
      </p:pic>
      <p:grpSp>
        <p:nvGrpSpPr>
          <p:cNvPr id="443" name="Group 442"/>
          <p:cNvGrpSpPr/>
          <p:nvPr/>
        </p:nvGrpSpPr>
        <p:grpSpPr>
          <a:xfrm>
            <a:off x="7368760" y="4502414"/>
            <a:ext cx="335647" cy="782253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444" name="Oval 443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ounded Rectangle 444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ounded Rectangle 445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ounded Rectangle 446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ounded Rectangle 447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ounded Rectangle 448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0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17776" y="5996544"/>
            <a:ext cx="692000" cy="692000"/>
          </a:xfrm>
          <a:prstGeom prst="rect">
            <a:avLst/>
          </a:prstGeom>
        </p:spPr>
      </p:pic>
      <p:pic>
        <p:nvPicPr>
          <p:cNvPr id="451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310865" y="5996544"/>
            <a:ext cx="692000" cy="692000"/>
          </a:xfrm>
          <a:prstGeom prst="rect">
            <a:avLst/>
          </a:prstGeom>
        </p:spPr>
      </p:pic>
      <p:pic>
        <p:nvPicPr>
          <p:cNvPr id="452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56499" y="5996544"/>
            <a:ext cx="692000" cy="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9"/>
    </mc:Choice>
    <mc:Fallback xmlns="">
      <p:transition spd="slow" advTm="5794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1" name="Rectangle 19">
            <a:extLst>
              <a:ext uri="{FF2B5EF4-FFF2-40B4-BE49-F238E27FC236}">
                <a16:creationId xmlns="" xmlns:a16="http://schemas.microsoft.com/office/drawing/2014/main" id="{46E02E1B-26C9-4589-A780-0444B33AA3CF}"/>
              </a:ext>
            </a:extLst>
          </p:cNvPr>
          <p:cNvSpPr/>
          <p:nvPr/>
        </p:nvSpPr>
        <p:spPr>
          <a:xfrm>
            <a:off x="-2" y="446375"/>
            <a:ext cx="1180592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Solution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Scalable, In-Memory Distributed Database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521769" y="1719943"/>
            <a:ext cx="7514884" cy="410391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55A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5">
            <a:extLst>
              <a:ext uri="{FF2B5EF4-FFF2-40B4-BE49-F238E27FC236}">
                <a16:creationId xmlns="" xmlns:a16="http://schemas.microsoft.com/office/drawing/2014/main" id="{11918273-23C4-492D-9EFE-4058764A4FBE}"/>
              </a:ext>
            </a:extLst>
          </p:cNvPr>
          <p:cNvSpPr txBox="1"/>
          <p:nvPr/>
        </p:nvSpPr>
        <p:spPr>
          <a:xfrm>
            <a:off x="521771" y="175092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 Cluster</a:t>
            </a:r>
            <a:endParaRPr lang="zh-CN" altLang="en-US" sz="24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3270492" y="3434608"/>
            <a:ext cx="703249" cy="2830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18">
            <a:extLst>
              <a:ext uri="{FF2B5EF4-FFF2-40B4-BE49-F238E27FC236}">
                <a16:creationId xmlns="" xmlns:a16="http://schemas.microsoft.com/office/drawing/2014/main" id="{3E710F94-924C-4BD8-8511-F43B92D91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86" y="4235440"/>
            <a:ext cx="1615775" cy="859454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6191251" y="5309932"/>
            <a:ext cx="4662410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Efficiency: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Disk I/O </a:t>
            </a:r>
            <a:r>
              <a:rPr lang="en-US" sz="2800" b="1" dirty="0">
                <a:solidFill>
                  <a:schemeClr val="bg1"/>
                </a:solidFill>
              </a:rPr>
              <a:t>is the major bottleneck of query latency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29985" y="5309932"/>
            <a:ext cx="4699651" cy="137991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Scalability: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Every </a:t>
            </a:r>
            <a:r>
              <a:rPr lang="en-US" sz="2800" b="1" dirty="0">
                <a:solidFill>
                  <a:schemeClr val="bg1"/>
                </a:solidFill>
              </a:rPr>
              <a:t>query must traverse GBs/TBs of cellular data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29985" y="5309217"/>
            <a:ext cx="4699651" cy="13903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Index-based Metadata</a:t>
            </a:r>
            <a:endParaRPr lang="en-US" sz="3600" dirty="0">
              <a:solidFill>
                <a:srgbClr val="FFC000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40x data volume reduction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190413" y="5309932"/>
            <a:ext cx="4663248" cy="137991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In-memory Processing</a:t>
            </a:r>
            <a:r>
              <a:rPr lang="en-US" sz="3600" dirty="0">
                <a:solidFill>
                  <a:srgbClr val="FFC000"/>
                </a:solidFill>
              </a:rPr>
              <a:t>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Mitigate the disk I/O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5728784" y="3089114"/>
            <a:ext cx="1154180" cy="35553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5728784" y="3464216"/>
            <a:ext cx="1154180" cy="3555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/>
          <a:srcRect l="2907" t="31406" r="3467" b="39753"/>
          <a:stretch/>
        </p:blipFill>
        <p:spPr>
          <a:xfrm>
            <a:off x="5728784" y="3849828"/>
            <a:ext cx="1154180" cy="355533"/>
          </a:xfrm>
          <a:prstGeom prst="rect">
            <a:avLst/>
          </a:prstGeom>
        </p:spPr>
      </p:pic>
      <p:sp>
        <p:nvSpPr>
          <p:cNvPr id="97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4993360" y="3434608"/>
            <a:ext cx="703249" cy="283029"/>
          </a:xfrm>
          <a:prstGeom prst="rightArrow">
            <a:avLst/>
          </a:prstGeom>
          <a:solidFill>
            <a:srgbClr val="C55A1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807" y="2753897"/>
            <a:ext cx="1296329" cy="129632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08" y="2987959"/>
            <a:ext cx="1096640" cy="1096640"/>
          </a:xfrm>
          <a:prstGeom prst="rect">
            <a:avLst/>
          </a:prstGeom>
        </p:spPr>
      </p:pic>
      <p:cxnSp>
        <p:nvCxnSpPr>
          <p:cNvPr id="105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685648" y="3318495"/>
            <a:ext cx="2672748" cy="4775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9341610" y="2905619"/>
            <a:ext cx="138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>
              <a:solidFill>
                <a:srgbClr val="548235"/>
              </a:solidFill>
            </a:endParaRPr>
          </a:p>
        </p:txBody>
      </p:sp>
      <p:cxnSp>
        <p:nvCxnSpPr>
          <p:cNvPr id="107" name="直接箭头连接符 37">
            <a:extLst>
              <a:ext uri="{FF2B5EF4-FFF2-40B4-BE49-F238E27FC236}">
                <a16:creationId xmlns="" xmlns:a16="http://schemas.microsoft.com/office/drawing/2014/main" id="{A010BAFD-4659-4F4D-B7DC-504CFA03C0A7}"/>
              </a:ext>
            </a:extLst>
          </p:cNvPr>
          <p:cNvCxnSpPr>
            <a:cxnSpLocks/>
          </p:cNvCxnSpPr>
          <p:nvPr/>
        </p:nvCxnSpPr>
        <p:spPr>
          <a:xfrm>
            <a:off x="8800918" y="3768967"/>
            <a:ext cx="2233889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9059085" y="3356091"/>
            <a:ext cx="18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>
              <a:solidFill>
                <a:srgbClr val="548235"/>
              </a:solidFill>
            </a:endParaRPr>
          </a:p>
        </p:txBody>
      </p:sp>
      <p:sp>
        <p:nvSpPr>
          <p:cNvPr id="109" name="箭头: 右 11">
            <a:extLst>
              <a:ext uri="{FF2B5EF4-FFF2-40B4-BE49-F238E27FC236}">
                <a16:creationId xmlns="" xmlns:a16="http://schemas.microsoft.com/office/drawing/2014/main" id="{3354366F-5FDD-4F07-81A9-29BE7A6DF177}"/>
              </a:ext>
            </a:extLst>
          </p:cNvPr>
          <p:cNvSpPr/>
          <p:nvPr/>
        </p:nvSpPr>
        <p:spPr>
          <a:xfrm>
            <a:off x="6938808" y="3462474"/>
            <a:ext cx="703249" cy="2830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2018556" y="2318810"/>
            <a:ext cx="325633" cy="454656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矩形 2">
            <a:extLst>
              <a:ext uri="{FF2B5EF4-FFF2-40B4-BE49-F238E27FC236}">
                <a16:creationId xmlns="" xmlns:a16="http://schemas.microsoft.com/office/drawing/2014/main" id="{A18ADAB5-84F7-42CC-A850-23F0E26DE0F0}"/>
              </a:ext>
            </a:extLst>
          </p:cNvPr>
          <p:cNvSpPr/>
          <p:nvPr/>
        </p:nvSpPr>
        <p:spPr>
          <a:xfrm>
            <a:off x="678975" y="2318810"/>
            <a:ext cx="1339581" cy="192237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0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85" y="2417122"/>
            <a:ext cx="783771" cy="966757"/>
          </a:xfrm>
          <a:prstGeom prst="rect">
            <a:avLst/>
          </a:prstGeom>
        </p:spPr>
      </p:pic>
      <p:sp>
        <p:nvSpPr>
          <p:cNvPr id="74" name="文本框 10">
            <a:extLst>
              <a:ext uri="{FF2B5EF4-FFF2-40B4-BE49-F238E27FC236}">
                <a16:creationId xmlns="" xmlns:a16="http://schemas.microsoft.com/office/drawing/2014/main" id="{93F2BC06-E4AE-4E94-9879-508504C0D73F}"/>
              </a:ext>
            </a:extLst>
          </p:cNvPr>
          <p:cNvSpPr txBox="1"/>
          <p:nvPr/>
        </p:nvSpPr>
        <p:spPr>
          <a:xfrm>
            <a:off x="570756" y="3841079"/>
            <a:ext cx="150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Raw Logs</a:t>
            </a:r>
            <a:endParaRPr lang="zh-CN" altLang="en-US" sz="2000" b="1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6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85" y="2569522"/>
            <a:ext cx="783771" cy="966757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385" y="2721922"/>
            <a:ext cx="783771" cy="966757"/>
          </a:xfrm>
          <a:prstGeom prst="rect">
            <a:avLst/>
          </a:prstGeom>
        </p:spPr>
      </p:pic>
      <p:pic>
        <p:nvPicPr>
          <p:cNvPr id="81" name="图片 7">
            <a:extLst>
              <a:ext uri="{FF2B5EF4-FFF2-40B4-BE49-F238E27FC236}">
                <a16:creationId xmlns="" xmlns:a16="http://schemas.microsoft.com/office/drawing/2014/main" id="{171C7B78-71BE-481A-9E7F-76A99B7E9C0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234785" y="2874322"/>
            <a:ext cx="783771" cy="96675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097472" y="2773466"/>
            <a:ext cx="1170225" cy="1170225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 flipV="1">
            <a:off x="2018555" y="3894699"/>
            <a:ext cx="315393" cy="346491"/>
          </a:xfrm>
          <a:prstGeom prst="lin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4" name="图片 14">
            <a:extLst>
              <a:ext uri="{FF2B5EF4-FFF2-40B4-BE49-F238E27FC236}">
                <a16:creationId xmlns="" xmlns:a16="http://schemas.microsoft.com/office/drawing/2014/main" id="{3634B0D0-178E-4B2D-BA97-DA824DDC51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2" y="4444310"/>
            <a:ext cx="2201193" cy="57074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214210" y="2970704"/>
            <a:ext cx="1170225" cy="117022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332150" y="3294878"/>
            <a:ext cx="1170225" cy="117022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9776" y="3031958"/>
            <a:ext cx="1162964" cy="1162964"/>
          </a:xfrm>
          <a:prstGeom prst="rect">
            <a:avLst/>
          </a:prstGeom>
        </p:spPr>
      </p:pic>
      <p:pic>
        <p:nvPicPr>
          <p:cNvPr id="88" name="图片 16">
            <a:extLst>
              <a:ext uri="{FF2B5EF4-FFF2-40B4-BE49-F238E27FC236}">
                <a16:creationId xmlns="" xmlns:a16="http://schemas.microsoft.com/office/drawing/2014/main" id="{7D4EB3C7-3DC8-48CF-9396-1B2F4C947C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64" y="4237210"/>
            <a:ext cx="925285" cy="925285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3180194" y="1914923"/>
            <a:ext cx="2331624" cy="9625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In-memory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Table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Cache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5595933" y="1914923"/>
            <a:ext cx="2519636" cy="9625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In-memory </a:t>
            </a:r>
            <a:r>
              <a:rPr lang="en-US" altLang="zh-CN" sz="3200" b="1">
                <a:solidFill>
                  <a:schemeClr val="bg1"/>
                </a:solidFill>
              </a:rPr>
              <a:t>Computation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3363746"/>
            <a:ext cx="7249887" cy="1219140"/>
          </a:xfrm>
          <a:prstGeom prst="rect">
            <a:avLst/>
          </a:prstGeom>
          <a:solidFill>
            <a:srgbClr val="5482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Querying Interface</a:t>
            </a:r>
            <a:endParaRPr lang="zh-CN" altLang="en-US" sz="54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FF3C281-52FC-422A-8299-E8E91652FA65}"/>
              </a:ext>
            </a:extLst>
          </p:cNvPr>
          <p:cNvSpPr/>
          <p:nvPr/>
        </p:nvSpPr>
        <p:spPr>
          <a:xfrm>
            <a:off x="397326" y="4753013"/>
            <a:ext cx="685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defRPr/>
            </a:pPr>
            <a:r>
              <a:rPr lang="en-US" altLang="zh-CN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How to support</a:t>
            </a:r>
            <a:r>
              <a:rPr lang="zh-CN" altLang="en-US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the</a:t>
            </a:r>
            <a:r>
              <a:rPr lang="zh-CN" altLang="en-US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easy-to-use</a:t>
            </a:r>
            <a:r>
              <a:rPr lang="zh-CN" altLang="en-US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b="1" dirty="0">
                <a:solidFill>
                  <a:srgbClr val="548235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query?</a:t>
            </a:r>
          </a:p>
        </p:txBody>
      </p:sp>
    </p:spTree>
    <p:extLst>
      <p:ext uri="{BB962C8B-B14F-4D97-AF65-F5344CB8AC3E}">
        <p14:creationId xmlns:p14="http://schemas.microsoft.com/office/powerpoint/2010/main" val="30992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068308" y="1975610"/>
            <a:ext cx="4570366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Comparing </a:t>
            </a:r>
            <a:r>
              <a:rPr lang="en-US" sz="3200" b="1">
                <a:solidFill>
                  <a:schemeClr val="bg1"/>
                </a:solidFill>
              </a:rPr>
              <a:t>the operators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6A6404C-52A2-4ED5-A9DF-319088E5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8" y="3870911"/>
            <a:ext cx="809840" cy="65590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F00004E9-EB2F-44B9-9320-9D92D19A9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65" y="3716825"/>
            <a:ext cx="1110324" cy="828784"/>
          </a:xfrm>
          <a:prstGeom prst="rect">
            <a:avLst/>
          </a:prstGeom>
        </p:spPr>
      </p:pic>
      <p:sp>
        <p:nvSpPr>
          <p:cNvPr id="7" name="等腰三角形 21">
            <a:extLst>
              <a:ext uri="{FF2B5EF4-FFF2-40B4-BE49-F238E27FC236}">
                <a16:creationId xmlns="" xmlns:a16="http://schemas.microsoft.com/office/drawing/2014/main" id="{5A44A88F-11B7-43A8-B8BB-3E960C9E38CB}"/>
              </a:ext>
            </a:extLst>
          </p:cNvPr>
          <p:cNvSpPr/>
          <p:nvPr/>
        </p:nvSpPr>
        <p:spPr>
          <a:xfrm rot="10800000">
            <a:off x="1364448" y="3274601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rgbClr val="CC0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23">
            <a:extLst>
              <a:ext uri="{FF2B5EF4-FFF2-40B4-BE49-F238E27FC236}">
                <a16:creationId xmlns="" xmlns:a16="http://schemas.microsoft.com/office/drawing/2014/main" id="{30509E66-A134-453F-B75D-4967259C50D4}"/>
              </a:ext>
            </a:extLst>
          </p:cNvPr>
          <p:cNvCxnSpPr/>
          <p:nvPr/>
        </p:nvCxnSpPr>
        <p:spPr>
          <a:xfrm>
            <a:off x="1464460" y="3274601"/>
            <a:ext cx="0" cy="347663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7">
            <a:extLst>
              <a:ext uri="{FF2B5EF4-FFF2-40B4-BE49-F238E27FC236}">
                <a16:creationId xmlns="" xmlns:a16="http://schemas.microsoft.com/office/drawing/2014/main" id="{9DEBFCF3-9BEE-4E9B-92EA-CCA6AFFC52D8}"/>
              </a:ext>
            </a:extLst>
          </p:cNvPr>
          <p:cNvCxnSpPr>
            <a:cxnSpLocks/>
          </p:cNvCxnSpPr>
          <p:nvPr/>
        </p:nvCxnSpPr>
        <p:spPr>
          <a:xfrm flipV="1">
            <a:off x="1554948" y="3490850"/>
            <a:ext cx="0" cy="128002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28">
            <a:extLst>
              <a:ext uri="{FF2B5EF4-FFF2-40B4-BE49-F238E27FC236}">
                <a16:creationId xmlns="" xmlns:a16="http://schemas.microsoft.com/office/drawing/2014/main" id="{8AB910BE-7187-4E96-886C-5581E76C315F}"/>
              </a:ext>
            </a:extLst>
          </p:cNvPr>
          <p:cNvCxnSpPr>
            <a:cxnSpLocks/>
          </p:cNvCxnSpPr>
          <p:nvPr/>
        </p:nvCxnSpPr>
        <p:spPr>
          <a:xfrm flipV="1">
            <a:off x="1607336" y="3441290"/>
            <a:ext cx="0" cy="177562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38">
            <a:extLst>
              <a:ext uri="{FF2B5EF4-FFF2-40B4-BE49-F238E27FC236}">
                <a16:creationId xmlns="" xmlns:a16="http://schemas.microsoft.com/office/drawing/2014/main" id="{AE0477D6-9E3B-4A0B-9B41-A9EF91A298A5}"/>
              </a:ext>
            </a:extLst>
          </p:cNvPr>
          <p:cNvSpPr/>
          <p:nvPr/>
        </p:nvSpPr>
        <p:spPr>
          <a:xfrm rot="10800000">
            <a:off x="4312234" y="3286960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rgbClr val="CC0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39">
            <a:extLst>
              <a:ext uri="{FF2B5EF4-FFF2-40B4-BE49-F238E27FC236}">
                <a16:creationId xmlns="" xmlns:a16="http://schemas.microsoft.com/office/drawing/2014/main" id="{FDA3625D-973D-4FF1-89C8-48BCAB69DF8A}"/>
              </a:ext>
            </a:extLst>
          </p:cNvPr>
          <p:cNvCxnSpPr/>
          <p:nvPr/>
        </p:nvCxnSpPr>
        <p:spPr>
          <a:xfrm>
            <a:off x="4412246" y="3286960"/>
            <a:ext cx="0" cy="347663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40">
            <a:extLst>
              <a:ext uri="{FF2B5EF4-FFF2-40B4-BE49-F238E27FC236}">
                <a16:creationId xmlns="" xmlns:a16="http://schemas.microsoft.com/office/drawing/2014/main" id="{EC91865D-9B70-4250-8B42-71FB85898D36}"/>
              </a:ext>
            </a:extLst>
          </p:cNvPr>
          <p:cNvCxnSpPr>
            <a:cxnSpLocks/>
          </p:cNvCxnSpPr>
          <p:nvPr/>
        </p:nvCxnSpPr>
        <p:spPr>
          <a:xfrm flipV="1">
            <a:off x="4502734" y="3503209"/>
            <a:ext cx="0" cy="128002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41">
            <a:extLst>
              <a:ext uri="{FF2B5EF4-FFF2-40B4-BE49-F238E27FC236}">
                <a16:creationId xmlns="" xmlns:a16="http://schemas.microsoft.com/office/drawing/2014/main" id="{2BBB8A29-DE4D-4E75-B63E-948C93FB9790}"/>
              </a:ext>
            </a:extLst>
          </p:cNvPr>
          <p:cNvCxnSpPr>
            <a:cxnSpLocks/>
          </p:cNvCxnSpPr>
          <p:nvPr/>
        </p:nvCxnSpPr>
        <p:spPr>
          <a:xfrm flipV="1">
            <a:off x="4555122" y="3453649"/>
            <a:ext cx="0" cy="177562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42">
            <a:extLst>
              <a:ext uri="{FF2B5EF4-FFF2-40B4-BE49-F238E27FC236}">
                <a16:creationId xmlns="" xmlns:a16="http://schemas.microsoft.com/office/drawing/2014/main" id="{922AAB6E-07B3-4178-9B19-5680F964CF1F}"/>
              </a:ext>
            </a:extLst>
          </p:cNvPr>
          <p:cNvCxnSpPr>
            <a:cxnSpLocks/>
          </p:cNvCxnSpPr>
          <p:nvPr/>
        </p:nvCxnSpPr>
        <p:spPr>
          <a:xfrm flipV="1">
            <a:off x="4607511" y="3398443"/>
            <a:ext cx="0" cy="232768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43">
            <a:extLst>
              <a:ext uri="{FF2B5EF4-FFF2-40B4-BE49-F238E27FC236}">
                <a16:creationId xmlns="" xmlns:a16="http://schemas.microsoft.com/office/drawing/2014/main" id="{B4986467-F3CA-4E0B-8F0D-6A0E04AB7019}"/>
              </a:ext>
            </a:extLst>
          </p:cNvPr>
          <p:cNvCxnSpPr>
            <a:cxnSpLocks/>
          </p:cNvCxnSpPr>
          <p:nvPr/>
        </p:nvCxnSpPr>
        <p:spPr>
          <a:xfrm flipV="1">
            <a:off x="4664661" y="3346055"/>
            <a:ext cx="0" cy="285156"/>
          </a:xfrm>
          <a:prstGeom prst="line">
            <a:avLst/>
          </a:prstGeom>
          <a:ln w="38100" cap="rnd">
            <a:solidFill>
              <a:srgbClr val="CC0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44">
            <a:extLst>
              <a:ext uri="{FF2B5EF4-FFF2-40B4-BE49-F238E27FC236}">
                <a16:creationId xmlns="" xmlns:a16="http://schemas.microsoft.com/office/drawing/2014/main" id="{E5065AAC-1475-4D1E-B389-CBF71ACCEE69}"/>
              </a:ext>
            </a:extLst>
          </p:cNvPr>
          <p:cNvSpPr/>
          <p:nvPr/>
        </p:nvSpPr>
        <p:spPr>
          <a:xfrm rot="10800000">
            <a:off x="1386220" y="5111567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45">
            <a:extLst>
              <a:ext uri="{FF2B5EF4-FFF2-40B4-BE49-F238E27FC236}">
                <a16:creationId xmlns="" xmlns:a16="http://schemas.microsoft.com/office/drawing/2014/main" id="{EED0113D-F966-4CCE-9433-BA62969881E0}"/>
              </a:ext>
            </a:extLst>
          </p:cNvPr>
          <p:cNvCxnSpPr/>
          <p:nvPr/>
        </p:nvCxnSpPr>
        <p:spPr>
          <a:xfrm>
            <a:off x="1486232" y="5111567"/>
            <a:ext cx="0" cy="347663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46">
            <a:extLst>
              <a:ext uri="{FF2B5EF4-FFF2-40B4-BE49-F238E27FC236}">
                <a16:creationId xmlns="" xmlns:a16="http://schemas.microsoft.com/office/drawing/2014/main" id="{8CA13D84-E34E-4A54-BC63-9ED1FAB9FB3C}"/>
              </a:ext>
            </a:extLst>
          </p:cNvPr>
          <p:cNvCxnSpPr/>
          <p:nvPr/>
        </p:nvCxnSpPr>
        <p:spPr>
          <a:xfrm flipV="1">
            <a:off x="1576720" y="5327816"/>
            <a:ext cx="0" cy="128002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47">
            <a:extLst>
              <a:ext uri="{FF2B5EF4-FFF2-40B4-BE49-F238E27FC236}">
                <a16:creationId xmlns="" xmlns:a16="http://schemas.microsoft.com/office/drawing/2014/main" id="{FE7A8FA5-F8F0-4AD3-B031-FC399A88DFD9}"/>
              </a:ext>
            </a:extLst>
          </p:cNvPr>
          <p:cNvCxnSpPr>
            <a:cxnSpLocks/>
          </p:cNvCxnSpPr>
          <p:nvPr/>
        </p:nvCxnSpPr>
        <p:spPr>
          <a:xfrm flipV="1">
            <a:off x="1629108" y="5278256"/>
            <a:ext cx="0" cy="177562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48">
            <a:extLst>
              <a:ext uri="{FF2B5EF4-FFF2-40B4-BE49-F238E27FC236}">
                <a16:creationId xmlns="" xmlns:a16="http://schemas.microsoft.com/office/drawing/2014/main" id="{AEC022F0-DF4B-43EA-9CEB-9F2B21FF2FE0}"/>
              </a:ext>
            </a:extLst>
          </p:cNvPr>
          <p:cNvCxnSpPr>
            <a:cxnSpLocks/>
          </p:cNvCxnSpPr>
          <p:nvPr/>
        </p:nvCxnSpPr>
        <p:spPr>
          <a:xfrm flipV="1">
            <a:off x="1681497" y="5223050"/>
            <a:ext cx="0" cy="232768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49">
            <a:extLst>
              <a:ext uri="{FF2B5EF4-FFF2-40B4-BE49-F238E27FC236}">
                <a16:creationId xmlns="" xmlns:a16="http://schemas.microsoft.com/office/drawing/2014/main" id="{EE6F346B-CBDE-4B8F-8B54-3B0686FBA048}"/>
              </a:ext>
            </a:extLst>
          </p:cNvPr>
          <p:cNvCxnSpPr>
            <a:cxnSpLocks/>
          </p:cNvCxnSpPr>
          <p:nvPr/>
        </p:nvCxnSpPr>
        <p:spPr>
          <a:xfrm flipV="1">
            <a:off x="1738647" y="5170662"/>
            <a:ext cx="0" cy="285156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等腰三角形 50">
            <a:extLst>
              <a:ext uri="{FF2B5EF4-FFF2-40B4-BE49-F238E27FC236}">
                <a16:creationId xmlns="" xmlns:a16="http://schemas.microsoft.com/office/drawing/2014/main" id="{2A1F9099-21B1-4C2A-9A9D-3C50E9615097}"/>
              </a:ext>
            </a:extLst>
          </p:cNvPr>
          <p:cNvSpPr/>
          <p:nvPr/>
        </p:nvSpPr>
        <p:spPr>
          <a:xfrm rot="10800000">
            <a:off x="4352295" y="5062601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51">
            <a:extLst>
              <a:ext uri="{FF2B5EF4-FFF2-40B4-BE49-F238E27FC236}">
                <a16:creationId xmlns="" xmlns:a16="http://schemas.microsoft.com/office/drawing/2014/main" id="{13F91074-CF47-46BF-9702-93A31DFB2BE3}"/>
              </a:ext>
            </a:extLst>
          </p:cNvPr>
          <p:cNvCxnSpPr/>
          <p:nvPr/>
        </p:nvCxnSpPr>
        <p:spPr>
          <a:xfrm>
            <a:off x="4452307" y="5062601"/>
            <a:ext cx="0" cy="347663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52">
            <a:extLst>
              <a:ext uri="{FF2B5EF4-FFF2-40B4-BE49-F238E27FC236}">
                <a16:creationId xmlns="" xmlns:a16="http://schemas.microsoft.com/office/drawing/2014/main" id="{6C0F7183-AC0E-4290-B9ED-A1A65FF2B995}"/>
              </a:ext>
            </a:extLst>
          </p:cNvPr>
          <p:cNvCxnSpPr/>
          <p:nvPr/>
        </p:nvCxnSpPr>
        <p:spPr>
          <a:xfrm flipV="1">
            <a:off x="4542795" y="5278850"/>
            <a:ext cx="0" cy="128002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53">
            <a:extLst>
              <a:ext uri="{FF2B5EF4-FFF2-40B4-BE49-F238E27FC236}">
                <a16:creationId xmlns="" xmlns:a16="http://schemas.microsoft.com/office/drawing/2014/main" id="{F5EF2539-A63D-4EFA-B61A-2463676A4A79}"/>
              </a:ext>
            </a:extLst>
          </p:cNvPr>
          <p:cNvCxnSpPr>
            <a:cxnSpLocks/>
          </p:cNvCxnSpPr>
          <p:nvPr/>
        </p:nvCxnSpPr>
        <p:spPr>
          <a:xfrm flipV="1">
            <a:off x="4595183" y="5229290"/>
            <a:ext cx="0" cy="177562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62">
            <a:extLst>
              <a:ext uri="{FF2B5EF4-FFF2-40B4-BE49-F238E27FC236}">
                <a16:creationId xmlns="" xmlns:a16="http://schemas.microsoft.com/office/drawing/2014/main" id="{56676E29-C99E-48F6-8816-982765421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31" y="3065448"/>
            <a:ext cx="763143" cy="751684"/>
          </a:xfrm>
          <a:prstGeom prst="rect">
            <a:avLst/>
          </a:prstGeom>
        </p:spPr>
      </p:pic>
      <p:pic>
        <p:nvPicPr>
          <p:cNvPr id="28" name="图片 63">
            <a:extLst>
              <a:ext uri="{FF2B5EF4-FFF2-40B4-BE49-F238E27FC236}">
                <a16:creationId xmlns="" xmlns:a16="http://schemas.microsoft.com/office/drawing/2014/main" id="{8A98DAD9-F3CD-446F-9B72-8105DB1F7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043" y="4890965"/>
            <a:ext cx="763143" cy="751684"/>
          </a:xfrm>
          <a:prstGeom prst="rect">
            <a:avLst/>
          </a:prstGeom>
        </p:spPr>
      </p:pic>
      <p:pic>
        <p:nvPicPr>
          <p:cNvPr id="29" name="图片 64">
            <a:extLst>
              <a:ext uri="{FF2B5EF4-FFF2-40B4-BE49-F238E27FC236}">
                <a16:creationId xmlns="" xmlns:a16="http://schemas.microsoft.com/office/drawing/2014/main" id="{1614DAC4-E0DD-4CAA-83B6-4CC9A4B37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044" y="3066221"/>
            <a:ext cx="779142" cy="783865"/>
          </a:xfrm>
          <a:prstGeom prst="rect">
            <a:avLst/>
          </a:prstGeom>
        </p:spPr>
      </p:pic>
      <p:pic>
        <p:nvPicPr>
          <p:cNvPr id="30" name="图片 65">
            <a:extLst>
              <a:ext uri="{FF2B5EF4-FFF2-40B4-BE49-F238E27FC236}">
                <a16:creationId xmlns="" xmlns:a16="http://schemas.microsoft.com/office/drawing/2014/main" id="{F0B29540-3399-49C8-AE7C-7CF8E6A30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979" y="4829059"/>
            <a:ext cx="779142" cy="783865"/>
          </a:xfrm>
          <a:prstGeom prst="rect">
            <a:avLst/>
          </a:prstGeom>
        </p:spPr>
      </p:pic>
      <p:cxnSp>
        <p:nvCxnSpPr>
          <p:cNvPr id="31" name="直接箭头连接符 67">
            <a:extLst>
              <a:ext uri="{FF2B5EF4-FFF2-40B4-BE49-F238E27FC236}">
                <a16:creationId xmlns="" xmlns:a16="http://schemas.microsoft.com/office/drawing/2014/main" id="{1FC77F5A-4890-4962-8CF0-42B9AEFC70BA}"/>
              </a:ext>
            </a:extLst>
          </p:cNvPr>
          <p:cNvCxnSpPr>
            <a:cxnSpLocks/>
          </p:cNvCxnSpPr>
          <p:nvPr/>
        </p:nvCxnSpPr>
        <p:spPr>
          <a:xfrm>
            <a:off x="2711670" y="4337953"/>
            <a:ext cx="767373" cy="0"/>
          </a:xfrm>
          <a:prstGeom prst="straightConnector1">
            <a:avLst/>
          </a:prstGeom>
          <a:ln w="38100">
            <a:solidFill>
              <a:srgbClr val="44546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72">
            <a:extLst>
              <a:ext uri="{FF2B5EF4-FFF2-40B4-BE49-F238E27FC236}">
                <a16:creationId xmlns="" xmlns:a16="http://schemas.microsoft.com/office/drawing/2014/main" id="{C78C6595-1001-441E-92E1-B92299944FEA}"/>
              </a:ext>
            </a:extLst>
          </p:cNvPr>
          <p:cNvSpPr/>
          <p:nvPr/>
        </p:nvSpPr>
        <p:spPr>
          <a:xfrm>
            <a:off x="338522" y="4523763"/>
            <a:ext cx="898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Home</a:t>
            </a:r>
          </a:p>
        </p:txBody>
      </p:sp>
      <p:sp>
        <p:nvSpPr>
          <p:cNvPr id="33" name="矩形 73">
            <a:extLst>
              <a:ext uri="{FF2B5EF4-FFF2-40B4-BE49-F238E27FC236}">
                <a16:creationId xmlns="" xmlns:a16="http://schemas.microsoft.com/office/drawing/2014/main" id="{347E5771-E856-4A03-A185-137F73767CC8}"/>
              </a:ext>
            </a:extLst>
          </p:cNvPr>
          <p:cNvSpPr/>
          <p:nvPr/>
        </p:nvSpPr>
        <p:spPr>
          <a:xfrm>
            <a:off x="4797647" y="4523508"/>
            <a:ext cx="1197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Campus</a:t>
            </a:r>
          </a:p>
        </p:txBody>
      </p:sp>
      <p:pic>
        <p:nvPicPr>
          <p:cNvPr id="34" name="图片 74">
            <a:extLst>
              <a:ext uri="{FF2B5EF4-FFF2-40B4-BE49-F238E27FC236}">
                <a16:creationId xmlns="" xmlns:a16="http://schemas.microsoft.com/office/drawing/2014/main" id="{5F1BCB5C-C034-4C82-9E7A-C907D7218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09" y="5115698"/>
            <a:ext cx="327786" cy="378475"/>
          </a:xfrm>
          <a:prstGeom prst="rect">
            <a:avLst/>
          </a:prstGeom>
        </p:spPr>
      </p:pic>
      <p:pic>
        <p:nvPicPr>
          <p:cNvPr id="35" name="图片 75">
            <a:extLst>
              <a:ext uri="{FF2B5EF4-FFF2-40B4-BE49-F238E27FC236}">
                <a16:creationId xmlns="" xmlns:a16="http://schemas.microsoft.com/office/drawing/2014/main" id="{57C1C5AE-21E3-4441-959F-21048622E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23" y="3370081"/>
            <a:ext cx="1047240" cy="226071"/>
          </a:xfrm>
          <a:prstGeom prst="rect">
            <a:avLst/>
          </a:prstGeom>
        </p:spPr>
      </p:pic>
      <p:sp>
        <p:nvSpPr>
          <p:cNvPr id="36" name="矩形 76">
            <a:extLst>
              <a:ext uri="{FF2B5EF4-FFF2-40B4-BE49-F238E27FC236}">
                <a16:creationId xmlns="" xmlns:a16="http://schemas.microsoft.com/office/drawing/2014/main" id="{AEEC3904-AEC5-4B72-A573-4C8FED013DF6}"/>
              </a:ext>
            </a:extLst>
          </p:cNvPr>
          <p:cNvSpPr/>
          <p:nvPr/>
        </p:nvSpPr>
        <p:spPr>
          <a:xfrm>
            <a:off x="278138" y="515930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</a:p>
        </p:txBody>
      </p:sp>
      <p:pic>
        <p:nvPicPr>
          <p:cNvPr id="37" name="图片 77">
            <a:extLst>
              <a:ext uri="{FF2B5EF4-FFF2-40B4-BE49-F238E27FC236}">
                <a16:creationId xmlns="" xmlns:a16="http://schemas.microsoft.com/office/drawing/2014/main" id="{5CA461B7-C2CA-4D90-92BB-F4C9E09EB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316" y="3379762"/>
            <a:ext cx="1047240" cy="226071"/>
          </a:xfrm>
          <a:prstGeom prst="rect">
            <a:avLst/>
          </a:prstGeom>
        </p:spPr>
      </p:pic>
      <p:pic>
        <p:nvPicPr>
          <p:cNvPr id="38" name="图片 78">
            <a:extLst>
              <a:ext uri="{FF2B5EF4-FFF2-40B4-BE49-F238E27FC236}">
                <a16:creationId xmlns="" xmlns:a16="http://schemas.microsoft.com/office/drawing/2014/main" id="{36D286D8-62C5-42FA-8E48-D34F80576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332" y="5063456"/>
            <a:ext cx="327786" cy="378475"/>
          </a:xfrm>
          <a:prstGeom prst="rect">
            <a:avLst/>
          </a:prstGeom>
        </p:spPr>
      </p:pic>
      <p:sp>
        <p:nvSpPr>
          <p:cNvPr id="39" name="矩形 79">
            <a:extLst>
              <a:ext uri="{FF2B5EF4-FFF2-40B4-BE49-F238E27FC236}">
                <a16:creationId xmlns="" xmlns:a16="http://schemas.microsoft.com/office/drawing/2014/main" id="{32CA9CC7-9E8A-45CF-B72C-DCFA21C10182}"/>
              </a:ext>
            </a:extLst>
          </p:cNvPr>
          <p:cNvSpPr/>
          <p:nvPr/>
        </p:nvSpPr>
        <p:spPr>
          <a:xfrm>
            <a:off x="4847261" y="510706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90147" y="7243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687928" y="1986976"/>
            <a:ext cx="6438563" cy="4483491"/>
            <a:chOff x="5687928" y="1986976"/>
            <a:chExt cx="6438563" cy="4483491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6579203" y="1986976"/>
              <a:ext cx="5406928" cy="567274"/>
            </a:xfrm>
            <a:prstGeom prst="wedgeRoundRectCallout">
              <a:avLst>
                <a:gd name="adj1" fmla="val 35582"/>
                <a:gd name="adj2" fmla="val 42861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Quantifying </a:t>
              </a:r>
              <a:r>
                <a:rPr lang="en-US" sz="3200" b="1" dirty="0">
                  <a:solidFill>
                    <a:schemeClr val="bg1"/>
                  </a:solidFill>
                </a:rPr>
                <a:t>cellular behaviors</a:t>
              </a:r>
            </a:p>
          </p:txBody>
        </p:sp>
        <p:graphicFrame>
          <p:nvGraphicFramePr>
            <p:cNvPr id="43" name="Chart 4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88488739"/>
                </p:ext>
              </p:extLst>
            </p:nvPr>
          </p:nvGraphicFramePr>
          <p:xfrm>
            <a:off x="5687928" y="2659896"/>
            <a:ext cx="5162882" cy="27469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4" name="Chart 4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88488739"/>
                </p:ext>
              </p:extLst>
            </p:nvPr>
          </p:nvGraphicFramePr>
          <p:xfrm>
            <a:off x="8881559" y="4523508"/>
            <a:ext cx="3244932" cy="1946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45" name="Rectangle 19">
            <a:extLst>
              <a:ext uri="{FF2B5EF4-FFF2-40B4-BE49-F238E27FC236}">
                <a16:creationId xmlns="" xmlns:a16="http://schemas.microsoft.com/office/drawing/2014/main" id="{83EEE9C3-DA8D-4DD7-ADB3-3EAA633D0ACF}"/>
              </a:ext>
            </a:extLst>
          </p:cNvPr>
          <p:cNvSpPr/>
          <p:nvPr/>
        </p:nvSpPr>
        <p:spPr>
          <a:xfrm>
            <a:off x="-1" y="446375"/>
            <a:ext cx="6760030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Example</a:t>
            </a:r>
            <a:r>
              <a:rPr lang="zh-CN" altLang="en-US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of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Queries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141" y="1435942"/>
            <a:ext cx="61087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ular Callout 41"/>
          <p:cNvSpPr/>
          <p:nvPr/>
        </p:nvSpPr>
        <p:spPr>
          <a:xfrm>
            <a:off x="6579203" y="1986976"/>
            <a:ext cx="5406928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Quantifying </a:t>
            </a:r>
            <a:r>
              <a:rPr lang="en-US" sz="3200" b="1" dirty="0">
                <a:solidFill>
                  <a:schemeClr val="bg1"/>
                </a:solidFill>
              </a:rPr>
              <a:t>cellular behaviors</a:t>
            </a:r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962767"/>
              </p:ext>
            </p:extLst>
          </p:nvPr>
        </p:nvGraphicFramePr>
        <p:xfrm>
          <a:off x="5687928" y="2659896"/>
          <a:ext cx="5162882" cy="274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509924"/>
              </p:ext>
            </p:extLst>
          </p:nvPr>
        </p:nvGraphicFramePr>
        <p:xfrm>
          <a:off x="8881559" y="4523508"/>
          <a:ext cx="3244932" cy="1946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068308" y="1975610"/>
            <a:ext cx="4570366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Comparing </a:t>
            </a:r>
            <a:r>
              <a:rPr lang="en-US" sz="3200" b="1">
                <a:solidFill>
                  <a:schemeClr val="bg1"/>
                </a:solidFill>
              </a:rPr>
              <a:t>the operators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6A6404C-52A2-4ED5-A9DF-319088E5A60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55298" y="3870911"/>
            <a:ext cx="809840" cy="65590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F00004E9-EB2F-44B9-9320-9D92D19A9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65" y="3716825"/>
            <a:ext cx="1110324" cy="828784"/>
          </a:xfrm>
          <a:prstGeom prst="rect">
            <a:avLst/>
          </a:prstGeom>
        </p:spPr>
      </p:pic>
      <p:sp>
        <p:nvSpPr>
          <p:cNvPr id="7" name="等腰三角形 21">
            <a:extLst>
              <a:ext uri="{FF2B5EF4-FFF2-40B4-BE49-F238E27FC236}">
                <a16:creationId xmlns="" xmlns:a16="http://schemas.microsoft.com/office/drawing/2014/main" id="{5A44A88F-11B7-43A8-B8BB-3E960C9E38CB}"/>
              </a:ext>
            </a:extLst>
          </p:cNvPr>
          <p:cNvSpPr/>
          <p:nvPr/>
        </p:nvSpPr>
        <p:spPr>
          <a:xfrm rot="10800000">
            <a:off x="1364448" y="3274601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23">
            <a:extLst>
              <a:ext uri="{FF2B5EF4-FFF2-40B4-BE49-F238E27FC236}">
                <a16:creationId xmlns="" xmlns:a16="http://schemas.microsoft.com/office/drawing/2014/main" id="{30509E66-A134-453F-B75D-4967259C50D4}"/>
              </a:ext>
            </a:extLst>
          </p:cNvPr>
          <p:cNvCxnSpPr/>
          <p:nvPr/>
        </p:nvCxnSpPr>
        <p:spPr>
          <a:xfrm>
            <a:off x="1464460" y="3274601"/>
            <a:ext cx="0" cy="347663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7">
            <a:extLst>
              <a:ext uri="{FF2B5EF4-FFF2-40B4-BE49-F238E27FC236}">
                <a16:creationId xmlns="" xmlns:a16="http://schemas.microsoft.com/office/drawing/2014/main" id="{9DEBFCF3-9BEE-4E9B-92EA-CCA6AFFC52D8}"/>
              </a:ext>
            </a:extLst>
          </p:cNvPr>
          <p:cNvCxnSpPr>
            <a:cxnSpLocks/>
          </p:cNvCxnSpPr>
          <p:nvPr/>
        </p:nvCxnSpPr>
        <p:spPr>
          <a:xfrm flipV="1">
            <a:off x="1554948" y="3490850"/>
            <a:ext cx="0" cy="12800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28">
            <a:extLst>
              <a:ext uri="{FF2B5EF4-FFF2-40B4-BE49-F238E27FC236}">
                <a16:creationId xmlns="" xmlns:a16="http://schemas.microsoft.com/office/drawing/2014/main" id="{8AB910BE-7187-4E96-886C-5581E76C315F}"/>
              </a:ext>
            </a:extLst>
          </p:cNvPr>
          <p:cNvCxnSpPr>
            <a:cxnSpLocks/>
          </p:cNvCxnSpPr>
          <p:nvPr/>
        </p:nvCxnSpPr>
        <p:spPr>
          <a:xfrm flipV="1">
            <a:off x="1607336" y="3441290"/>
            <a:ext cx="0" cy="17756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38">
            <a:extLst>
              <a:ext uri="{FF2B5EF4-FFF2-40B4-BE49-F238E27FC236}">
                <a16:creationId xmlns="" xmlns:a16="http://schemas.microsoft.com/office/drawing/2014/main" id="{AE0477D6-9E3B-4A0B-9B41-A9EF91A298A5}"/>
              </a:ext>
            </a:extLst>
          </p:cNvPr>
          <p:cNvSpPr/>
          <p:nvPr/>
        </p:nvSpPr>
        <p:spPr>
          <a:xfrm rot="10800000">
            <a:off x="4312234" y="3286960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39">
            <a:extLst>
              <a:ext uri="{FF2B5EF4-FFF2-40B4-BE49-F238E27FC236}">
                <a16:creationId xmlns="" xmlns:a16="http://schemas.microsoft.com/office/drawing/2014/main" id="{FDA3625D-973D-4FF1-89C8-48BCAB69DF8A}"/>
              </a:ext>
            </a:extLst>
          </p:cNvPr>
          <p:cNvCxnSpPr/>
          <p:nvPr/>
        </p:nvCxnSpPr>
        <p:spPr>
          <a:xfrm>
            <a:off x="4412246" y="3286960"/>
            <a:ext cx="0" cy="347663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40">
            <a:extLst>
              <a:ext uri="{FF2B5EF4-FFF2-40B4-BE49-F238E27FC236}">
                <a16:creationId xmlns="" xmlns:a16="http://schemas.microsoft.com/office/drawing/2014/main" id="{EC91865D-9B70-4250-8B42-71FB85898D36}"/>
              </a:ext>
            </a:extLst>
          </p:cNvPr>
          <p:cNvCxnSpPr>
            <a:cxnSpLocks/>
          </p:cNvCxnSpPr>
          <p:nvPr/>
        </p:nvCxnSpPr>
        <p:spPr>
          <a:xfrm flipV="1">
            <a:off x="4502734" y="3503209"/>
            <a:ext cx="0" cy="12800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41">
            <a:extLst>
              <a:ext uri="{FF2B5EF4-FFF2-40B4-BE49-F238E27FC236}">
                <a16:creationId xmlns="" xmlns:a16="http://schemas.microsoft.com/office/drawing/2014/main" id="{2BBB8A29-DE4D-4E75-B63E-948C93FB9790}"/>
              </a:ext>
            </a:extLst>
          </p:cNvPr>
          <p:cNvCxnSpPr>
            <a:cxnSpLocks/>
          </p:cNvCxnSpPr>
          <p:nvPr/>
        </p:nvCxnSpPr>
        <p:spPr>
          <a:xfrm flipV="1">
            <a:off x="4555122" y="3453649"/>
            <a:ext cx="0" cy="17756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42">
            <a:extLst>
              <a:ext uri="{FF2B5EF4-FFF2-40B4-BE49-F238E27FC236}">
                <a16:creationId xmlns="" xmlns:a16="http://schemas.microsoft.com/office/drawing/2014/main" id="{922AAB6E-07B3-4178-9B19-5680F964CF1F}"/>
              </a:ext>
            </a:extLst>
          </p:cNvPr>
          <p:cNvCxnSpPr>
            <a:cxnSpLocks/>
          </p:cNvCxnSpPr>
          <p:nvPr/>
        </p:nvCxnSpPr>
        <p:spPr>
          <a:xfrm flipV="1">
            <a:off x="4607511" y="3398443"/>
            <a:ext cx="0" cy="232768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43">
            <a:extLst>
              <a:ext uri="{FF2B5EF4-FFF2-40B4-BE49-F238E27FC236}">
                <a16:creationId xmlns="" xmlns:a16="http://schemas.microsoft.com/office/drawing/2014/main" id="{B4986467-F3CA-4E0B-8F0D-6A0E04AB7019}"/>
              </a:ext>
            </a:extLst>
          </p:cNvPr>
          <p:cNvCxnSpPr>
            <a:cxnSpLocks/>
          </p:cNvCxnSpPr>
          <p:nvPr/>
        </p:nvCxnSpPr>
        <p:spPr>
          <a:xfrm flipV="1">
            <a:off x="4664661" y="3346055"/>
            <a:ext cx="0" cy="285156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44">
            <a:extLst>
              <a:ext uri="{FF2B5EF4-FFF2-40B4-BE49-F238E27FC236}">
                <a16:creationId xmlns="" xmlns:a16="http://schemas.microsoft.com/office/drawing/2014/main" id="{E5065AAC-1475-4D1E-B389-CBF71ACCEE69}"/>
              </a:ext>
            </a:extLst>
          </p:cNvPr>
          <p:cNvSpPr/>
          <p:nvPr/>
        </p:nvSpPr>
        <p:spPr>
          <a:xfrm rot="10800000">
            <a:off x="1386220" y="5111567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45">
            <a:extLst>
              <a:ext uri="{FF2B5EF4-FFF2-40B4-BE49-F238E27FC236}">
                <a16:creationId xmlns="" xmlns:a16="http://schemas.microsoft.com/office/drawing/2014/main" id="{EED0113D-F966-4CCE-9433-BA62969881E0}"/>
              </a:ext>
            </a:extLst>
          </p:cNvPr>
          <p:cNvCxnSpPr/>
          <p:nvPr/>
        </p:nvCxnSpPr>
        <p:spPr>
          <a:xfrm>
            <a:off x="1486232" y="5111567"/>
            <a:ext cx="0" cy="347663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46">
            <a:extLst>
              <a:ext uri="{FF2B5EF4-FFF2-40B4-BE49-F238E27FC236}">
                <a16:creationId xmlns="" xmlns:a16="http://schemas.microsoft.com/office/drawing/2014/main" id="{8CA13D84-E34E-4A54-BC63-9ED1FAB9FB3C}"/>
              </a:ext>
            </a:extLst>
          </p:cNvPr>
          <p:cNvCxnSpPr/>
          <p:nvPr/>
        </p:nvCxnSpPr>
        <p:spPr>
          <a:xfrm flipV="1">
            <a:off x="1576720" y="5327816"/>
            <a:ext cx="0" cy="12800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47">
            <a:extLst>
              <a:ext uri="{FF2B5EF4-FFF2-40B4-BE49-F238E27FC236}">
                <a16:creationId xmlns="" xmlns:a16="http://schemas.microsoft.com/office/drawing/2014/main" id="{FE7A8FA5-F8F0-4AD3-B031-FC399A88DFD9}"/>
              </a:ext>
            </a:extLst>
          </p:cNvPr>
          <p:cNvCxnSpPr>
            <a:cxnSpLocks/>
          </p:cNvCxnSpPr>
          <p:nvPr/>
        </p:nvCxnSpPr>
        <p:spPr>
          <a:xfrm flipV="1">
            <a:off x="1629108" y="5278256"/>
            <a:ext cx="0" cy="17756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48">
            <a:extLst>
              <a:ext uri="{FF2B5EF4-FFF2-40B4-BE49-F238E27FC236}">
                <a16:creationId xmlns="" xmlns:a16="http://schemas.microsoft.com/office/drawing/2014/main" id="{AEC022F0-DF4B-43EA-9CEB-9F2B21FF2FE0}"/>
              </a:ext>
            </a:extLst>
          </p:cNvPr>
          <p:cNvCxnSpPr>
            <a:cxnSpLocks/>
          </p:cNvCxnSpPr>
          <p:nvPr/>
        </p:nvCxnSpPr>
        <p:spPr>
          <a:xfrm flipV="1">
            <a:off x="1681497" y="5223050"/>
            <a:ext cx="0" cy="232768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49">
            <a:extLst>
              <a:ext uri="{FF2B5EF4-FFF2-40B4-BE49-F238E27FC236}">
                <a16:creationId xmlns="" xmlns:a16="http://schemas.microsoft.com/office/drawing/2014/main" id="{EE6F346B-CBDE-4B8F-8B54-3B0686FBA048}"/>
              </a:ext>
            </a:extLst>
          </p:cNvPr>
          <p:cNvCxnSpPr>
            <a:cxnSpLocks/>
          </p:cNvCxnSpPr>
          <p:nvPr/>
        </p:nvCxnSpPr>
        <p:spPr>
          <a:xfrm flipV="1">
            <a:off x="1738647" y="5170662"/>
            <a:ext cx="0" cy="285156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等腰三角形 50">
            <a:extLst>
              <a:ext uri="{FF2B5EF4-FFF2-40B4-BE49-F238E27FC236}">
                <a16:creationId xmlns="" xmlns:a16="http://schemas.microsoft.com/office/drawing/2014/main" id="{2A1F9099-21B1-4C2A-9A9D-3C50E9615097}"/>
              </a:ext>
            </a:extLst>
          </p:cNvPr>
          <p:cNvSpPr/>
          <p:nvPr/>
        </p:nvSpPr>
        <p:spPr>
          <a:xfrm rot="10800000">
            <a:off x="4352295" y="5062601"/>
            <a:ext cx="200025" cy="166688"/>
          </a:xfrm>
          <a:prstGeom prst="triangle">
            <a:avLst/>
          </a:prstGeom>
          <a:solidFill>
            <a:schemeClr val="accent1">
              <a:alpha val="0"/>
            </a:schemeClr>
          </a:solidFill>
          <a:ln w="381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51">
            <a:extLst>
              <a:ext uri="{FF2B5EF4-FFF2-40B4-BE49-F238E27FC236}">
                <a16:creationId xmlns="" xmlns:a16="http://schemas.microsoft.com/office/drawing/2014/main" id="{13F91074-CF47-46BF-9702-93A31DFB2BE3}"/>
              </a:ext>
            </a:extLst>
          </p:cNvPr>
          <p:cNvCxnSpPr/>
          <p:nvPr/>
        </p:nvCxnSpPr>
        <p:spPr>
          <a:xfrm>
            <a:off x="4452307" y="5062601"/>
            <a:ext cx="0" cy="347663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52">
            <a:extLst>
              <a:ext uri="{FF2B5EF4-FFF2-40B4-BE49-F238E27FC236}">
                <a16:creationId xmlns="" xmlns:a16="http://schemas.microsoft.com/office/drawing/2014/main" id="{6C0F7183-AC0E-4290-B9ED-A1A65FF2B995}"/>
              </a:ext>
            </a:extLst>
          </p:cNvPr>
          <p:cNvCxnSpPr/>
          <p:nvPr/>
        </p:nvCxnSpPr>
        <p:spPr>
          <a:xfrm flipV="1">
            <a:off x="4542795" y="5278850"/>
            <a:ext cx="0" cy="12800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53">
            <a:extLst>
              <a:ext uri="{FF2B5EF4-FFF2-40B4-BE49-F238E27FC236}">
                <a16:creationId xmlns="" xmlns:a16="http://schemas.microsoft.com/office/drawing/2014/main" id="{F5EF2539-A63D-4EFA-B61A-2463676A4A79}"/>
              </a:ext>
            </a:extLst>
          </p:cNvPr>
          <p:cNvCxnSpPr>
            <a:cxnSpLocks/>
          </p:cNvCxnSpPr>
          <p:nvPr/>
        </p:nvCxnSpPr>
        <p:spPr>
          <a:xfrm flipV="1">
            <a:off x="4595183" y="5229290"/>
            <a:ext cx="0" cy="177562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62">
            <a:extLst>
              <a:ext uri="{FF2B5EF4-FFF2-40B4-BE49-F238E27FC236}">
                <a16:creationId xmlns="" xmlns:a16="http://schemas.microsoft.com/office/drawing/2014/main" id="{56676E29-C99E-48F6-8816-982765421A7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35131" y="3065448"/>
            <a:ext cx="763143" cy="751684"/>
          </a:xfrm>
          <a:prstGeom prst="rect">
            <a:avLst/>
          </a:prstGeom>
        </p:spPr>
      </p:pic>
      <p:pic>
        <p:nvPicPr>
          <p:cNvPr id="28" name="图片 63">
            <a:extLst>
              <a:ext uri="{FF2B5EF4-FFF2-40B4-BE49-F238E27FC236}">
                <a16:creationId xmlns="" xmlns:a16="http://schemas.microsoft.com/office/drawing/2014/main" id="{8A98DAD9-F3CD-446F-9B72-8105DB1F79C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3479043" y="4890965"/>
            <a:ext cx="763143" cy="751684"/>
          </a:xfrm>
          <a:prstGeom prst="rect">
            <a:avLst/>
          </a:prstGeom>
        </p:spPr>
      </p:pic>
      <p:pic>
        <p:nvPicPr>
          <p:cNvPr id="29" name="图片 64">
            <a:extLst>
              <a:ext uri="{FF2B5EF4-FFF2-40B4-BE49-F238E27FC236}">
                <a16:creationId xmlns="" xmlns:a16="http://schemas.microsoft.com/office/drawing/2014/main" id="{1614DAC4-E0DD-4CAA-83B6-4CC9A4B3709D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463044" y="3066221"/>
            <a:ext cx="779142" cy="783865"/>
          </a:xfrm>
          <a:prstGeom prst="rect">
            <a:avLst/>
          </a:prstGeom>
        </p:spPr>
      </p:pic>
      <p:pic>
        <p:nvPicPr>
          <p:cNvPr id="30" name="图片 65">
            <a:extLst>
              <a:ext uri="{FF2B5EF4-FFF2-40B4-BE49-F238E27FC236}">
                <a16:creationId xmlns="" xmlns:a16="http://schemas.microsoft.com/office/drawing/2014/main" id="{F0B29540-3399-49C8-AE7C-7CF8E6A30A51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1851979" y="4829059"/>
            <a:ext cx="779142" cy="783865"/>
          </a:xfrm>
          <a:prstGeom prst="rect">
            <a:avLst/>
          </a:prstGeom>
        </p:spPr>
      </p:pic>
      <p:cxnSp>
        <p:nvCxnSpPr>
          <p:cNvPr id="31" name="直接箭头连接符 67">
            <a:extLst>
              <a:ext uri="{FF2B5EF4-FFF2-40B4-BE49-F238E27FC236}">
                <a16:creationId xmlns="" xmlns:a16="http://schemas.microsoft.com/office/drawing/2014/main" id="{1FC77F5A-4890-4962-8CF0-42B9AEFC70BA}"/>
              </a:ext>
            </a:extLst>
          </p:cNvPr>
          <p:cNvCxnSpPr>
            <a:cxnSpLocks/>
          </p:cNvCxnSpPr>
          <p:nvPr/>
        </p:nvCxnSpPr>
        <p:spPr>
          <a:xfrm>
            <a:off x="2711670" y="4337953"/>
            <a:ext cx="76737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72">
            <a:extLst>
              <a:ext uri="{FF2B5EF4-FFF2-40B4-BE49-F238E27FC236}">
                <a16:creationId xmlns="" xmlns:a16="http://schemas.microsoft.com/office/drawing/2014/main" id="{C78C6595-1001-441E-92E1-B92299944FEA}"/>
              </a:ext>
            </a:extLst>
          </p:cNvPr>
          <p:cNvSpPr/>
          <p:nvPr/>
        </p:nvSpPr>
        <p:spPr>
          <a:xfrm>
            <a:off x="338522" y="4523763"/>
            <a:ext cx="898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</a:t>
            </a:r>
          </a:p>
        </p:txBody>
      </p:sp>
      <p:sp>
        <p:nvSpPr>
          <p:cNvPr id="33" name="矩形 73">
            <a:extLst>
              <a:ext uri="{FF2B5EF4-FFF2-40B4-BE49-F238E27FC236}">
                <a16:creationId xmlns="" xmlns:a16="http://schemas.microsoft.com/office/drawing/2014/main" id="{347E5771-E856-4A03-A185-137F73767CC8}"/>
              </a:ext>
            </a:extLst>
          </p:cNvPr>
          <p:cNvSpPr/>
          <p:nvPr/>
        </p:nvSpPr>
        <p:spPr>
          <a:xfrm>
            <a:off x="4797647" y="4523508"/>
            <a:ext cx="1197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Campus</a:t>
            </a:r>
          </a:p>
        </p:txBody>
      </p:sp>
      <p:pic>
        <p:nvPicPr>
          <p:cNvPr id="34" name="图片 74">
            <a:extLst>
              <a:ext uri="{FF2B5EF4-FFF2-40B4-BE49-F238E27FC236}">
                <a16:creationId xmlns="" xmlns:a16="http://schemas.microsoft.com/office/drawing/2014/main" id="{5F1BCB5C-C034-4C82-9E7A-C907D7218702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985209" y="5115698"/>
            <a:ext cx="327786" cy="378475"/>
          </a:xfrm>
          <a:prstGeom prst="rect">
            <a:avLst/>
          </a:prstGeom>
        </p:spPr>
      </p:pic>
      <p:pic>
        <p:nvPicPr>
          <p:cNvPr id="35" name="图片 75">
            <a:extLst>
              <a:ext uri="{FF2B5EF4-FFF2-40B4-BE49-F238E27FC236}">
                <a16:creationId xmlns="" xmlns:a16="http://schemas.microsoft.com/office/drawing/2014/main" id="{57C1C5AE-21E3-4441-959F-21048622E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8823" y="3370081"/>
            <a:ext cx="1047240" cy="2260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6" name="矩形 76">
            <a:extLst>
              <a:ext uri="{FF2B5EF4-FFF2-40B4-BE49-F238E27FC236}">
                <a16:creationId xmlns="" xmlns:a16="http://schemas.microsoft.com/office/drawing/2014/main" id="{AEEC3904-AEC5-4B72-A573-4C8FED013DF6}"/>
              </a:ext>
            </a:extLst>
          </p:cNvPr>
          <p:cNvSpPr/>
          <p:nvPr/>
        </p:nvSpPr>
        <p:spPr>
          <a:xfrm>
            <a:off x="278138" y="515930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</a:p>
        </p:txBody>
      </p:sp>
      <p:pic>
        <p:nvPicPr>
          <p:cNvPr id="37" name="图片 77">
            <a:extLst>
              <a:ext uri="{FF2B5EF4-FFF2-40B4-BE49-F238E27FC236}">
                <a16:creationId xmlns="" xmlns:a16="http://schemas.microsoft.com/office/drawing/2014/main" id="{5CA461B7-C2CA-4D90-92BB-F4C9E09EB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46316" y="3379762"/>
            <a:ext cx="1047240" cy="226071"/>
          </a:xfrm>
          <a:prstGeom prst="rect">
            <a:avLst/>
          </a:prstGeom>
        </p:spPr>
      </p:pic>
      <p:pic>
        <p:nvPicPr>
          <p:cNvPr id="38" name="图片 78">
            <a:extLst>
              <a:ext uri="{FF2B5EF4-FFF2-40B4-BE49-F238E27FC236}">
                <a16:creationId xmlns="" xmlns:a16="http://schemas.microsoft.com/office/drawing/2014/main" id="{36D286D8-62C5-42FA-8E48-D34F8057603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5554332" y="5063456"/>
            <a:ext cx="327786" cy="378475"/>
          </a:xfrm>
          <a:prstGeom prst="rect">
            <a:avLst/>
          </a:prstGeom>
        </p:spPr>
      </p:pic>
      <p:sp>
        <p:nvSpPr>
          <p:cNvPr id="39" name="矩形 79">
            <a:extLst>
              <a:ext uri="{FF2B5EF4-FFF2-40B4-BE49-F238E27FC236}">
                <a16:creationId xmlns="" xmlns:a16="http://schemas.microsoft.com/office/drawing/2014/main" id="{32CA9CC7-9E8A-45CF-B72C-DCFA21C10182}"/>
              </a:ext>
            </a:extLst>
          </p:cNvPr>
          <p:cNvSpPr/>
          <p:nvPr/>
        </p:nvSpPr>
        <p:spPr>
          <a:xfrm>
            <a:off x="4847261" y="510706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Sprint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90147" y="7243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5" name="Rectangle 19">
            <a:extLst>
              <a:ext uri="{FF2B5EF4-FFF2-40B4-BE49-F238E27FC236}">
                <a16:creationId xmlns="" xmlns:a16="http://schemas.microsoft.com/office/drawing/2014/main" id="{83EEE9C3-DA8D-4DD7-ADB3-3EAA633D0ACF}"/>
              </a:ext>
            </a:extLst>
          </p:cNvPr>
          <p:cNvSpPr/>
          <p:nvPr/>
        </p:nvSpPr>
        <p:spPr>
          <a:xfrm>
            <a:off x="-1" y="446375"/>
            <a:ext cx="6760030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Example</a:t>
            </a:r>
            <a:r>
              <a:rPr lang="zh-CN" altLang="en-US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of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Queries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8152" y="1829803"/>
            <a:ext cx="6581586" cy="8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>
            <a:spLocks noChangeArrowheads="1"/>
          </p:cNvSpPr>
          <p:nvPr/>
        </p:nvSpPr>
        <p:spPr bwMode="auto">
          <a:xfrm>
            <a:off x="2145189" y="465226"/>
            <a:ext cx="2153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  <a:sym typeface="微软雅黑" pitchFamily="34" charset="-122"/>
              </a:rPr>
              <a:t>Design</a:t>
            </a:r>
            <a:endParaRPr lang="zh-CN" altLang="en-US" sz="2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  <a:sym typeface="微软雅黑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02628F-DA0D-4CE8-AAAD-A11F31B2D96E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F4146AE3-45CC-4F8F-A3D4-D04EEE9E7D55}"/>
              </a:ext>
            </a:extLst>
          </p:cNvPr>
          <p:cNvSpPr/>
          <p:nvPr/>
        </p:nvSpPr>
        <p:spPr>
          <a:xfrm>
            <a:off x="-1" y="446375"/>
            <a:ext cx="7587344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Frontend</a:t>
            </a:r>
            <a:r>
              <a:rPr lang="zh-CN" altLang="en-US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</a:t>
            </a:r>
            <a:r>
              <a:rPr lang="zh-CN" alt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Interface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21" name="Picture 102">
            <a:extLst>
              <a:ext uri="{FF2B5EF4-FFF2-40B4-BE49-F238E27FC236}">
                <a16:creationId xmlns="" xmlns:a16="http://schemas.microsoft.com/office/drawing/2014/main" id="{EC4E1DC8-43BB-44AC-BD7C-0A04C377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3" y="3241128"/>
            <a:ext cx="762703" cy="762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F93BF3A-CF15-452A-8269-0F81725FA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t="9958" r="22064" b="19778"/>
          <a:stretch/>
        </p:blipFill>
        <p:spPr>
          <a:xfrm>
            <a:off x="1768629" y="2619437"/>
            <a:ext cx="3265435" cy="2290404"/>
          </a:xfrm>
          <a:prstGeom prst="rect">
            <a:avLst/>
          </a:prstGeom>
          <a:ln w="38100" cap="sq">
            <a:solidFill>
              <a:srgbClr val="5482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9" name="直接箭头连接符 37">
            <a:extLst>
              <a:ext uri="{FF2B5EF4-FFF2-40B4-BE49-F238E27FC236}">
                <a16:creationId xmlns="" xmlns:a16="http://schemas.microsoft.com/office/drawing/2014/main" id="{AE015320-CFEE-4D35-9904-57B72AA05DE4}"/>
              </a:ext>
            </a:extLst>
          </p:cNvPr>
          <p:cNvCxnSpPr>
            <a:cxnSpLocks/>
          </p:cNvCxnSpPr>
          <p:nvPr/>
        </p:nvCxnSpPr>
        <p:spPr>
          <a:xfrm>
            <a:off x="690690" y="3814531"/>
            <a:ext cx="1051024" cy="0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80">
            <a:extLst>
              <a:ext uri="{FF2B5EF4-FFF2-40B4-BE49-F238E27FC236}">
                <a16:creationId xmlns="" xmlns:a16="http://schemas.microsoft.com/office/drawing/2014/main" id="{9B8ADD8E-CB4E-40A0-AA5E-BF1EAE89A453}"/>
              </a:ext>
            </a:extLst>
          </p:cNvPr>
          <p:cNvSpPr/>
          <p:nvPr/>
        </p:nvSpPr>
        <p:spPr>
          <a:xfrm>
            <a:off x="657851" y="3132029"/>
            <a:ext cx="1386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Query</a:t>
            </a:r>
            <a:endParaRPr lang="en-US" sz="1400" dirty="0">
              <a:solidFill>
                <a:srgbClr val="548235"/>
              </a:solidFill>
            </a:endParaRPr>
          </a:p>
        </p:txBody>
      </p:sp>
      <p:cxnSp>
        <p:nvCxnSpPr>
          <p:cNvPr id="33" name="直接箭头连接符 37">
            <a:extLst>
              <a:ext uri="{FF2B5EF4-FFF2-40B4-BE49-F238E27FC236}">
                <a16:creationId xmlns="" xmlns:a16="http://schemas.microsoft.com/office/drawing/2014/main" id="{C74C2383-752B-4086-9733-43D56B840B33}"/>
              </a:ext>
            </a:extLst>
          </p:cNvPr>
          <p:cNvCxnSpPr>
            <a:cxnSpLocks/>
          </p:cNvCxnSpPr>
          <p:nvPr/>
        </p:nvCxnSpPr>
        <p:spPr>
          <a:xfrm>
            <a:off x="734234" y="3522022"/>
            <a:ext cx="1007480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6">
            <a:extLst>
              <a:ext uri="{FF2B5EF4-FFF2-40B4-BE49-F238E27FC236}">
                <a16:creationId xmlns="" xmlns:a16="http://schemas.microsoft.com/office/drawing/2014/main" id="{D8F3C6E4-F58D-435E-8B5A-779B06EAC444}"/>
              </a:ext>
            </a:extLst>
          </p:cNvPr>
          <p:cNvSpPr/>
          <p:nvPr/>
        </p:nvSpPr>
        <p:spPr>
          <a:xfrm>
            <a:off x="343463" y="3985204"/>
            <a:ext cx="16851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Response</a:t>
            </a:r>
            <a:endParaRPr lang="en-US" sz="1400" dirty="0">
              <a:solidFill>
                <a:srgbClr val="548235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098BBA5B-80E9-496A-A230-D5A0D714BACF}"/>
              </a:ext>
            </a:extLst>
          </p:cNvPr>
          <p:cNvSpPr/>
          <p:nvPr/>
        </p:nvSpPr>
        <p:spPr>
          <a:xfrm>
            <a:off x="1806582" y="2110774"/>
            <a:ext cx="3189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Web-based interface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2B591C70-D07D-48CB-BD0F-F398B51939A1}"/>
              </a:ext>
            </a:extLst>
          </p:cNvPr>
          <p:cNvSpPr/>
          <p:nvPr/>
        </p:nvSpPr>
        <p:spPr>
          <a:xfrm>
            <a:off x="10054588" y="1805294"/>
            <a:ext cx="1948543" cy="3719047"/>
          </a:xfrm>
          <a:prstGeom prst="rect">
            <a:avLst/>
          </a:prstGeom>
          <a:solidFill>
            <a:srgbClr val="C55A11">
              <a:alpha val="0"/>
            </a:srgbClr>
          </a:solidFill>
          <a:ln w="38100">
            <a:solidFill>
              <a:srgbClr val="C55A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026F1CA0-3588-433E-9A96-1039FF26F37C}"/>
              </a:ext>
            </a:extLst>
          </p:cNvPr>
          <p:cNvSpPr txBox="1"/>
          <p:nvPr/>
        </p:nvSpPr>
        <p:spPr>
          <a:xfrm>
            <a:off x="10066339" y="1827806"/>
            <a:ext cx="193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55A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Server Cluster</a:t>
            </a:r>
            <a:endParaRPr lang="zh-CN" altLang="en-US" sz="2000" b="1" dirty="0">
              <a:solidFill>
                <a:srgbClr val="C55A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75EC0879-96A4-4F5D-AF7E-8D91349D1C7E}"/>
              </a:ext>
            </a:extLst>
          </p:cNvPr>
          <p:cNvSpPr/>
          <p:nvPr/>
        </p:nvSpPr>
        <p:spPr>
          <a:xfrm>
            <a:off x="10054588" y="2657262"/>
            <a:ext cx="1948543" cy="2550063"/>
          </a:xfrm>
          <a:prstGeom prst="rect">
            <a:avLst/>
          </a:prstGeom>
          <a:solidFill>
            <a:srgbClr val="C55A11">
              <a:alpha val="38000"/>
            </a:srgbClr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</a:t>
            </a:r>
          </a:p>
          <a:p>
            <a:pPr algn="ctr"/>
            <a:r>
              <a:rPr lang="en-US" altLang="zh-CN" sz="22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Management</a:t>
            </a:r>
          </a:p>
          <a:p>
            <a:pPr algn="ctr"/>
            <a:r>
              <a:rPr lang="en-US" altLang="zh-CN" sz="22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Section</a:t>
            </a:r>
          </a:p>
          <a:p>
            <a:pPr algn="ctr"/>
            <a:endParaRPr lang="zh-CN" altLang="en-US" sz="22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510D596D-B974-4913-876F-058049020BF7}"/>
              </a:ext>
            </a:extLst>
          </p:cNvPr>
          <p:cNvSpPr/>
          <p:nvPr/>
        </p:nvSpPr>
        <p:spPr>
          <a:xfrm>
            <a:off x="6287809" y="2350122"/>
            <a:ext cx="2453039" cy="2813957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="" xmlns:a16="http://schemas.microsoft.com/office/drawing/2014/main" id="{A9E76D65-8218-4E63-B874-253E3C881B7E}"/>
              </a:ext>
            </a:extLst>
          </p:cNvPr>
          <p:cNvSpPr txBox="1"/>
          <p:nvPr/>
        </p:nvSpPr>
        <p:spPr>
          <a:xfrm>
            <a:off x="6236359" y="2404825"/>
            <a:ext cx="25765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Spark thrift server</a:t>
            </a:r>
          </a:p>
          <a:p>
            <a:pPr algn="ctr"/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(Java JDBC interface)</a:t>
            </a:r>
            <a:endParaRPr lang="zh-CN" altLang="en-US" b="1" dirty="0">
              <a:solidFill>
                <a:srgbClr val="54823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="" xmlns:a16="http://schemas.microsoft.com/office/drawing/2014/main" id="{F1B0DCC5-EA98-482B-8255-DA5019E36C7B}"/>
              </a:ext>
            </a:extLst>
          </p:cNvPr>
          <p:cNvSpPr/>
          <p:nvPr/>
        </p:nvSpPr>
        <p:spPr>
          <a:xfrm>
            <a:off x="6287811" y="3753753"/>
            <a:ext cx="2453038" cy="919741"/>
          </a:xfrm>
          <a:prstGeom prst="rect">
            <a:avLst/>
          </a:prstGeom>
          <a:solidFill>
            <a:srgbClr val="548235">
              <a:alpha val="40000"/>
            </a:srgb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SQL grammar support</a:t>
            </a:r>
            <a:endParaRPr lang="zh-CN" altLang="en-US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1" name="直接箭头连接符 37">
            <a:extLst>
              <a:ext uri="{FF2B5EF4-FFF2-40B4-BE49-F238E27FC236}">
                <a16:creationId xmlns="" xmlns:a16="http://schemas.microsoft.com/office/drawing/2014/main" id="{DED7D845-770F-45E9-95A7-D74D57CE8349}"/>
              </a:ext>
            </a:extLst>
          </p:cNvPr>
          <p:cNvCxnSpPr>
            <a:cxnSpLocks/>
          </p:cNvCxnSpPr>
          <p:nvPr/>
        </p:nvCxnSpPr>
        <p:spPr>
          <a:xfrm>
            <a:off x="5045261" y="3361934"/>
            <a:ext cx="1235794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80">
            <a:extLst>
              <a:ext uri="{FF2B5EF4-FFF2-40B4-BE49-F238E27FC236}">
                <a16:creationId xmlns="" xmlns:a16="http://schemas.microsoft.com/office/drawing/2014/main" id="{ABD3B315-3434-4710-82AB-138656EFF41C}"/>
              </a:ext>
            </a:extLst>
          </p:cNvPr>
          <p:cNvSpPr/>
          <p:nvPr/>
        </p:nvSpPr>
        <p:spPr>
          <a:xfrm>
            <a:off x="5166155" y="2639586"/>
            <a:ext cx="1086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Check</a:t>
            </a:r>
          </a:p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egality</a:t>
            </a:r>
            <a:endParaRPr lang="en-US" dirty="0">
              <a:solidFill>
                <a:srgbClr val="548235"/>
              </a:solidFill>
            </a:endParaRPr>
          </a:p>
        </p:txBody>
      </p:sp>
      <p:cxnSp>
        <p:nvCxnSpPr>
          <p:cNvPr id="55" name="直接箭头连接符 37">
            <a:extLst>
              <a:ext uri="{FF2B5EF4-FFF2-40B4-BE49-F238E27FC236}">
                <a16:creationId xmlns="" xmlns:a16="http://schemas.microsoft.com/office/drawing/2014/main" id="{93CCE74B-C8B2-4AB0-99B5-3E21FC35862F}"/>
              </a:ext>
            </a:extLst>
          </p:cNvPr>
          <p:cNvCxnSpPr>
            <a:cxnSpLocks/>
          </p:cNvCxnSpPr>
          <p:nvPr/>
        </p:nvCxnSpPr>
        <p:spPr>
          <a:xfrm>
            <a:off x="5045261" y="3946796"/>
            <a:ext cx="1242548" cy="6355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80">
            <a:extLst>
              <a:ext uri="{FF2B5EF4-FFF2-40B4-BE49-F238E27FC236}">
                <a16:creationId xmlns="" xmlns:a16="http://schemas.microsoft.com/office/drawing/2014/main" id="{0848C355-7BB0-4E6D-95A8-E1725369A943}"/>
              </a:ext>
            </a:extLst>
          </p:cNvPr>
          <p:cNvSpPr/>
          <p:nvPr/>
        </p:nvSpPr>
        <p:spPr>
          <a:xfrm>
            <a:off x="5207957" y="4038048"/>
            <a:ext cx="960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eturn</a:t>
            </a:r>
          </a:p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</a:t>
            </a:r>
            <a:endParaRPr lang="en-US" dirty="0">
              <a:solidFill>
                <a:srgbClr val="548235"/>
              </a:solidFill>
            </a:endParaRPr>
          </a:p>
        </p:txBody>
      </p:sp>
      <p:cxnSp>
        <p:nvCxnSpPr>
          <p:cNvPr id="58" name="直接箭头连接符 37">
            <a:extLst>
              <a:ext uri="{FF2B5EF4-FFF2-40B4-BE49-F238E27FC236}">
                <a16:creationId xmlns="" xmlns:a16="http://schemas.microsoft.com/office/drawing/2014/main" id="{5DF83B53-3E31-4FEC-A467-9639378C63A2}"/>
              </a:ext>
            </a:extLst>
          </p:cNvPr>
          <p:cNvCxnSpPr>
            <a:cxnSpLocks/>
          </p:cNvCxnSpPr>
          <p:nvPr/>
        </p:nvCxnSpPr>
        <p:spPr>
          <a:xfrm>
            <a:off x="8747602" y="3361934"/>
            <a:ext cx="1318737" cy="0"/>
          </a:xfrm>
          <a:prstGeom prst="straightConnector1">
            <a:avLst/>
          </a:prstGeom>
          <a:ln w="50800">
            <a:solidFill>
              <a:srgbClr val="5482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80">
            <a:extLst>
              <a:ext uri="{FF2B5EF4-FFF2-40B4-BE49-F238E27FC236}">
                <a16:creationId xmlns="" xmlns:a16="http://schemas.microsoft.com/office/drawing/2014/main" id="{AA4D9C44-6790-493D-B2C0-F17D2F72EAB1}"/>
              </a:ext>
            </a:extLst>
          </p:cNvPr>
          <p:cNvSpPr/>
          <p:nvPr/>
        </p:nvSpPr>
        <p:spPr>
          <a:xfrm>
            <a:off x="8767130" y="2409918"/>
            <a:ext cx="1383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ranslate</a:t>
            </a:r>
          </a:p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into spark</a:t>
            </a:r>
          </a:p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command</a:t>
            </a:r>
            <a:endParaRPr lang="en-US" dirty="0">
              <a:solidFill>
                <a:srgbClr val="548235"/>
              </a:solidFill>
            </a:endParaRPr>
          </a:p>
        </p:txBody>
      </p:sp>
      <p:cxnSp>
        <p:nvCxnSpPr>
          <p:cNvPr id="60" name="直接箭头连接符 37">
            <a:extLst>
              <a:ext uri="{FF2B5EF4-FFF2-40B4-BE49-F238E27FC236}">
                <a16:creationId xmlns="" xmlns:a16="http://schemas.microsoft.com/office/drawing/2014/main" id="{3B99D3C3-6F76-4F22-A66B-CE765D3AC6D2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8740848" y="3932294"/>
            <a:ext cx="1313740" cy="14578"/>
          </a:xfrm>
          <a:prstGeom prst="straightConnector1">
            <a:avLst/>
          </a:prstGeom>
          <a:ln w="50800">
            <a:solidFill>
              <a:srgbClr val="5482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80">
            <a:extLst>
              <a:ext uri="{FF2B5EF4-FFF2-40B4-BE49-F238E27FC236}">
                <a16:creationId xmlns="" xmlns:a16="http://schemas.microsoft.com/office/drawing/2014/main" id="{DA160990-0D1A-41F3-9C69-6DB2AEAB53D1}"/>
              </a:ext>
            </a:extLst>
          </p:cNvPr>
          <p:cNvSpPr/>
          <p:nvPr/>
        </p:nvSpPr>
        <p:spPr>
          <a:xfrm>
            <a:off x="8979373" y="4038049"/>
            <a:ext cx="1086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eturn</a:t>
            </a:r>
          </a:p>
          <a:p>
            <a:r>
              <a:rPr lang="en-US" altLang="zh-CN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</a:t>
            </a:r>
            <a:endParaRPr lang="en-US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>
            <a:spLocks noChangeArrowheads="1"/>
          </p:cNvSpPr>
          <p:nvPr/>
        </p:nvSpPr>
        <p:spPr bwMode="auto">
          <a:xfrm>
            <a:off x="2145189" y="465226"/>
            <a:ext cx="2153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  <a:sym typeface="微软雅黑" pitchFamily="34" charset="-122"/>
              </a:rPr>
              <a:t>Design</a:t>
            </a:r>
            <a:endParaRPr lang="zh-CN" altLang="en-US" sz="2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  <a:sym typeface="微软雅黑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D43DE6A0-8797-4B90-AB62-8C3152968595}"/>
              </a:ext>
            </a:extLst>
          </p:cNvPr>
          <p:cNvSpPr/>
          <p:nvPr/>
        </p:nvSpPr>
        <p:spPr>
          <a:xfrm>
            <a:off x="0" y="446375"/>
            <a:ext cx="9857678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/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Demo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Characterizing the Cellular Patterns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8" y="-28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6513" y="-385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cnicloud-dem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329" y="1281275"/>
            <a:ext cx="9033934" cy="5075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311" y="6248569"/>
            <a:ext cx="5885971" cy="578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http://</a:t>
            </a:r>
            <a:r>
              <a:rPr lang="en-US" altLang="zh-CN" sz="24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www.mobileinsight.net</a:t>
            </a:r>
            <a:r>
              <a:rPr lang="en-US" altLang="zh-CN" sz="24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/</a:t>
            </a:r>
            <a:r>
              <a:rPr lang="en-US" altLang="zh-CN" sz="24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cnicloud.html</a:t>
            </a:r>
            <a:endParaRPr lang="zh-CN" altLang="en-US" sz="2400" dirty="0">
              <a:solidFill>
                <a:srgbClr val="00B0F0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8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>
            <a:spLocks noChangeArrowheads="1"/>
          </p:cNvSpPr>
          <p:nvPr/>
        </p:nvSpPr>
        <p:spPr bwMode="auto">
          <a:xfrm>
            <a:off x="2145189" y="465226"/>
            <a:ext cx="2153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  <a:sym typeface="微软雅黑" pitchFamily="34" charset="-122"/>
              </a:rPr>
              <a:t>Design</a:t>
            </a:r>
            <a:endParaRPr lang="zh-CN" altLang="en-US" sz="2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  <a:sym typeface="微软雅黑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4" name="cnicloud-dem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329" y="1281275"/>
            <a:ext cx="9033934" cy="5081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8" y="-28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6513" y="-385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D43DE6A0-8797-4B90-AB62-8C3152968595}"/>
              </a:ext>
            </a:extLst>
          </p:cNvPr>
          <p:cNvSpPr/>
          <p:nvPr/>
        </p:nvSpPr>
        <p:spPr>
          <a:xfrm>
            <a:off x="0" y="446375"/>
            <a:ext cx="9857678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/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Demo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Compare Cellular Operators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9311" y="6248569"/>
            <a:ext cx="5885971" cy="578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http://</a:t>
            </a:r>
            <a:r>
              <a:rPr lang="en-US" altLang="zh-CN" sz="24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www.mobileinsight.net</a:t>
            </a:r>
            <a:r>
              <a:rPr lang="en-US" altLang="zh-CN" sz="24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/</a:t>
            </a:r>
            <a:r>
              <a:rPr lang="en-US" altLang="zh-CN" sz="24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cnicloud.html</a:t>
            </a:r>
            <a:endParaRPr lang="zh-CN" altLang="en-US" sz="2400" dirty="0">
              <a:solidFill>
                <a:srgbClr val="00B0F0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7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4B81255F-22EC-41FE-852C-B2BC10278187}"/>
              </a:ext>
            </a:extLst>
          </p:cNvPr>
          <p:cNvSpPr/>
          <p:nvPr/>
        </p:nvSpPr>
        <p:spPr>
          <a:xfrm>
            <a:off x="-1" y="3363746"/>
            <a:ext cx="7249887" cy="1219140"/>
          </a:xfrm>
          <a:prstGeom prst="rect">
            <a:avLst/>
          </a:prstGeom>
          <a:solidFill>
            <a:srgbClr val="445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434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Evaluation</a:t>
            </a:r>
            <a:endParaRPr lang="zh-CN" altLang="en-US" sz="54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FF3C281-52FC-422A-8299-E8E91652FA65}"/>
              </a:ext>
            </a:extLst>
          </p:cNvPr>
          <p:cNvSpPr/>
          <p:nvPr/>
        </p:nvSpPr>
        <p:spPr>
          <a:xfrm>
            <a:off x="-1450524" y="4763899"/>
            <a:ext cx="10150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434">
              <a:defRPr/>
            </a:pPr>
            <a:r>
              <a:rPr lang="en-US" altLang="zh-CN" sz="2800" b="1" dirty="0">
                <a:solidFill>
                  <a:srgbClr val="445469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Efficiency, scalability and </a:t>
            </a:r>
            <a:r>
              <a:rPr lang="en-US" altLang="zh-CN" sz="2800" b="1" dirty="0" smtClean="0">
                <a:solidFill>
                  <a:srgbClr val="445469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overhead</a:t>
            </a:r>
            <a:endParaRPr lang="en-US" altLang="zh-CN" sz="2800" b="1" dirty="0">
              <a:solidFill>
                <a:srgbClr val="445469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12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C0F7C9A-02A2-4A7A-A0F1-CA137B1C7273}"/>
              </a:ext>
            </a:extLst>
          </p:cNvPr>
          <p:cNvSpPr txBox="1"/>
          <p:nvPr/>
        </p:nvSpPr>
        <p:spPr>
          <a:xfrm>
            <a:off x="322486" y="1335548"/>
            <a:ext cx="3389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Evaluation data: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9F7BB78F-772B-4855-8114-D5B393798E83}"/>
              </a:ext>
            </a:extLst>
          </p:cNvPr>
          <p:cNvSpPr txBox="1"/>
          <p:nvPr/>
        </p:nvSpPr>
        <p:spPr>
          <a:xfrm>
            <a:off x="6139537" y="1335548"/>
            <a:ext cx="4474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Cluster environment: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04BC63D6-5848-4045-9C03-1B0BC0205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504060"/>
              </p:ext>
            </p:extLst>
          </p:nvPr>
        </p:nvGraphicFramePr>
        <p:xfrm>
          <a:off x="6226625" y="1954523"/>
          <a:ext cx="5704118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2959">
                  <a:extLst>
                    <a:ext uri="{9D8B030D-6E8A-4147-A177-3AD203B41FA5}">
                      <a16:colId xmlns="" xmlns:a16="http://schemas.microsoft.com/office/drawing/2014/main" val="3965411043"/>
                    </a:ext>
                  </a:extLst>
                </a:gridCol>
                <a:gridCol w="2881159">
                  <a:extLst>
                    <a:ext uri="{9D8B030D-6E8A-4147-A177-3AD203B41FA5}">
                      <a16:colId xmlns="" xmlns:a16="http://schemas.microsoft.com/office/drawing/2014/main" val="3812240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Hardware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Resource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371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 of nodes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nl-NL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master, </a:t>
                      </a:r>
                      <a:r>
                        <a:rPr lang="nl-NL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r>
                        <a:rPr lang="nl-NL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workers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6466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CPU per node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CPU, </a:t>
                      </a:r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cores</a:t>
                      </a:r>
                      <a:endParaRPr lang="en-US" altLang="zh-CN" sz="2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515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Memory per node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 GB 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RAM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0697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Storage per node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TB 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HDD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303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Network per node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n-US" altLang="zh-CN" sz="2400" b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Gbps</a:t>
                      </a:r>
                      <a:endParaRPr lang="zh-CN" altLang="en-US" sz="24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0246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Network Topology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Star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-Topology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8930861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5B992024-46A4-408C-AFF0-44417E8D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9780"/>
              </p:ext>
            </p:extLst>
          </p:nvPr>
        </p:nvGraphicFramePr>
        <p:xfrm>
          <a:off x="365444" y="1858768"/>
          <a:ext cx="5515226" cy="423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6516">
                  <a:extLst>
                    <a:ext uri="{9D8B030D-6E8A-4147-A177-3AD203B41FA5}">
                      <a16:colId xmlns="" xmlns:a16="http://schemas.microsoft.com/office/drawing/2014/main" val="3965411043"/>
                    </a:ext>
                  </a:extLst>
                </a:gridCol>
                <a:gridCol w="4218710">
                  <a:extLst>
                    <a:ext uri="{9D8B030D-6E8A-4147-A177-3AD203B41FA5}">
                      <a16:colId xmlns="" xmlns:a16="http://schemas.microsoft.com/office/drawing/2014/main" val="3812240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Dataset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371379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Size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19,619,665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4G/3G</a:t>
                      </a:r>
                      <a:r>
                        <a:rPr lang="zh-CN" altLang="en-US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messages</a:t>
                      </a:r>
                      <a:endParaRPr lang="en-US" altLang="zh-CN" sz="2400" dirty="0" smtClean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6466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17,873 log files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515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When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19-month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period </a:t>
                      </a:r>
                    </a:p>
                    <a:p>
                      <a:r>
                        <a:rPr lang="en-US" altLang="zh-CN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(07/31/2015 ~ 02/28/2017)</a:t>
                      </a:r>
                      <a:endParaRPr lang="zh-CN" alt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303259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445469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Where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phones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024657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Android models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893086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r>
                        <a:rPr lang="en-US" altLang="zh-CN" sz="2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U.S.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carriers,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Chinese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carriers,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European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carriers,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zh-CN" altLang="en-US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MVNOs</a:t>
                      </a:r>
                      <a:endParaRPr lang="zh-CN" alt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023567"/>
                  </a:ext>
                </a:extLst>
              </a:tr>
            </a:tbl>
          </a:graphicData>
        </a:graphic>
      </p:graphicFrame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FFCEC67E-569C-4868-B157-522F5C73EA08}"/>
              </a:ext>
            </a:extLst>
          </p:cNvPr>
          <p:cNvCxnSpPr>
            <a:cxnSpLocks/>
          </p:cNvCxnSpPr>
          <p:nvPr/>
        </p:nvCxnSpPr>
        <p:spPr>
          <a:xfrm>
            <a:off x="5984233" y="1460199"/>
            <a:ext cx="0" cy="4211259"/>
          </a:xfrm>
          <a:prstGeom prst="line">
            <a:avLst/>
          </a:prstGeom>
          <a:ln w="38100">
            <a:solidFill>
              <a:srgbClr val="44546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3DF9A14A-1083-440C-8B4F-16E049656279}"/>
              </a:ext>
            </a:extLst>
          </p:cNvPr>
          <p:cNvSpPr/>
          <p:nvPr/>
        </p:nvSpPr>
        <p:spPr>
          <a:xfrm>
            <a:off x="0" y="446375"/>
            <a:ext cx="5094514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Evaluation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- Setup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4E40B62-CA01-4AE0-A8CF-B7B835CC9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97" y="1954522"/>
            <a:ext cx="5807681" cy="40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452152C-36A6-43C4-92E5-F2D4646BF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1" t="2000" r="-627" b="8641"/>
          <a:stretch/>
        </p:blipFill>
        <p:spPr>
          <a:xfrm>
            <a:off x="2927490" y="2704249"/>
            <a:ext cx="5683110" cy="33810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FFD3E2F5-B942-4FD2-941C-C66D6469D3F0}"/>
              </a:ext>
            </a:extLst>
          </p:cNvPr>
          <p:cNvSpPr/>
          <p:nvPr/>
        </p:nvSpPr>
        <p:spPr>
          <a:xfrm>
            <a:off x="1709497" y="1268265"/>
            <a:ext cx="8567820" cy="140962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44546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51102C73-F3EC-46F8-8B7B-5ADC5E727777}"/>
              </a:ext>
            </a:extLst>
          </p:cNvPr>
          <p:cNvSpPr txBox="1"/>
          <p:nvPr/>
        </p:nvSpPr>
        <p:spPr>
          <a:xfrm>
            <a:off x="5895055" y="1779461"/>
            <a:ext cx="438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Workload: </a:t>
            </a:r>
            <a:r>
              <a:rPr lang="en-US" altLang="zh-CN" sz="2000" dirty="0"/>
              <a:t>Query 3 &gt; Query 2 &gt; Query 1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B03DF79-8D31-4AE5-8074-365BBDB2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59" y="1437370"/>
            <a:ext cx="4014796" cy="1145786"/>
          </a:xfrm>
          <a:prstGeom prst="rect">
            <a:avLst/>
          </a:prstGeom>
        </p:spPr>
      </p:pic>
      <p:sp>
        <p:nvSpPr>
          <p:cNvPr id="17" name="Rectangle 19">
            <a:extLst>
              <a:ext uri="{FF2B5EF4-FFF2-40B4-BE49-F238E27FC236}">
                <a16:creationId xmlns="" xmlns:a16="http://schemas.microsoft.com/office/drawing/2014/main" id="{5764CC8C-7477-4C6B-8CD3-AA404B88C8A6}"/>
              </a:ext>
            </a:extLst>
          </p:cNvPr>
          <p:cNvSpPr/>
          <p:nvPr/>
        </p:nvSpPr>
        <p:spPr>
          <a:xfrm>
            <a:off x="0" y="446375"/>
            <a:ext cx="5895056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Evaluation </a:t>
            </a:r>
            <a:r>
              <a:rPr lang="mr-IN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–</a:t>
            </a: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Efficiency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="" xmlns:a16="http://schemas.microsoft.com/office/drawing/2014/main" id="{AA0A1AAB-350A-41A7-8A8F-8F297687EF0F}"/>
              </a:ext>
            </a:extLst>
          </p:cNvPr>
          <p:cNvSpPr/>
          <p:nvPr/>
        </p:nvSpPr>
        <p:spPr>
          <a:xfrm>
            <a:off x="3919005" y="5891627"/>
            <a:ext cx="3952099" cy="729282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40x</a:t>
            </a:r>
            <a:r>
              <a:rPr lang="en-US" altLang="zh-CN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times </a:t>
            </a:r>
            <a:r>
              <a:rPr lang="en-US" altLang="zh-CN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query</a:t>
            </a:r>
            <a:r>
              <a:rPr lang="zh-CN" altLang="en-US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acceleration</a:t>
            </a:r>
            <a:endParaRPr lang="en-US" altLang="zh-CN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229B9B67-2C2D-4E6B-9BC3-FA5AD6B1F9F4}"/>
              </a:ext>
            </a:extLst>
          </p:cNvPr>
          <p:cNvSpPr/>
          <p:nvPr/>
        </p:nvSpPr>
        <p:spPr>
          <a:xfrm>
            <a:off x="-1" y="446375"/>
            <a:ext cx="9193786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Ubiquitous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Access via Cellular Network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161453" y="14182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9A075-DFF4-2045-8324-40BF310EB4D7}" type="slidenum">
              <a:rPr lang="en-US" smtClean="0"/>
              <a:t>3</a:t>
            </a:fld>
            <a:endParaRPr lang="en-US"/>
          </a:p>
        </p:txBody>
      </p:sp>
      <p:grpSp>
        <p:nvGrpSpPr>
          <p:cNvPr id="285" name="Group 284"/>
          <p:cNvGrpSpPr/>
          <p:nvPr/>
        </p:nvGrpSpPr>
        <p:grpSpPr>
          <a:xfrm>
            <a:off x="8406872" y="3612407"/>
            <a:ext cx="1620981" cy="2514599"/>
            <a:chOff x="3603277" y="2119745"/>
            <a:chExt cx="1620981" cy="2514599"/>
          </a:xfrm>
        </p:grpSpPr>
        <p:grpSp>
          <p:nvGrpSpPr>
            <p:cNvPr id="286" name="Group 285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1" name="Rectangle 290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9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20" name="Group 319"/>
          <p:cNvGrpSpPr/>
          <p:nvPr/>
        </p:nvGrpSpPr>
        <p:grpSpPr>
          <a:xfrm>
            <a:off x="1077850" y="4175858"/>
            <a:ext cx="1620981" cy="2514599"/>
            <a:chOff x="3603277" y="2119745"/>
            <a:chExt cx="1620981" cy="2514599"/>
          </a:xfrm>
        </p:grpSpPr>
        <p:grpSp>
          <p:nvGrpSpPr>
            <p:cNvPr id="321" name="Group 320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35" name="Rectangle 334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2" name="Rectangle 321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2789788" y="4175858"/>
            <a:ext cx="1620981" cy="2514599"/>
            <a:chOff x="3603277" y="2119745"/>
            <a:chExt cx="1620981" cy="2514599"/>
          </a:xfrm>
        </p:grpSpPr>
        <p:grpSp>
          <p:nvGrpSpPr>
            <p:cNvPr id="338" name="Group 337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52" name="Rectangle 351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9" name="Rectangle 338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5510691" y="4397764"/>
            <a:ext cx="1173683" cy="709814"/>
            <a:chOff x="7895364" y="3897206"/>
            <a:chExt cx="1173683" cy="709814"/>
          </a:xfrm>
        </p:grpSpPr>
        <p:sp>
          <p:nvSpPr>
            <p:cNvPr id="355" name="Rectangle 354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Triangle 355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4710732" y="4859348"/>
            <a:ext cx="1173683" cy="709814"/>
            <a:chOff x="7895364" y="3897206"/>
            <a:chExt cx="1173683" cy="709814"/>
          </a:xfrm>
        </p:grpSpPr>
        <p:sp>
          <p:nvSpPr>
            <p:cNvPr id="359" name="Rectangle 358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Triangle 359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5268599" y="6083071"/>
            <a:ext cx="1265834" cy="554043"/>
            <a:chOff x="7399794" y="-3593265"/>
            <a:chExt cx="1748118" cy="765134"/>
          </a:xfrm>
        </p:grpSpPr>
        <p:sp>
          <p:nvSpPr>
            <p:cNvPr id="363" name="Rounded Rectangle 362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ounded Rectangle 365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ounded Rectangle 366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ounded Rectangle 367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ounded Rectangle 368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0" name="Picture 369"/>
          <p:cNvPicPr>
            <a:picLocks noChangeAspect="1"/>
          </p:cNvPicPr>
          <p:nvPr/>
        </p:nvPicPr>
        <p:blipFill rotWithShape="1">
          <a:blip r:embed="rId3"/>
          <a:srcRect b="49065"/>
          <a:stretch/>
        </p:blipFill>
        <p:spPr>
          <a:xfrm>
            <a:off x="253877" y="4301569"/>
            <a:ext cx="4669445" cy="2386975"/>
          </a:xfrm>
          <a:prstGeom prst="rect">
            <a:avLst/>
          </a:prstGeom>
        </p:spPr>
      </p:pic>
      <p:grpSp>
        <p:nvGrpSpPr>
          <p:cNvPr id="371" name="Group 370"/>
          <p:cNvGrpSpPr/>
          <p:nvPr/>
        </p:nvGrpSpPr>
        <p:grpSpPr>
          <a:xfrm>
            <a:off x="6245107" y="5001845"/>
            <a:ext cx="1173683" cy="709814"/>
            <a:chOff x="7895364" y="3897206"/>
            <a:chExt cx="1173683" cy="709814"/>
          </a:xfrm>
        </p:grpSpPr>
        <p:sp>
          <p:nvSpPr>
            <p:cNvPr id="372" name="Rectangle 371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Triangle 372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5" name="Picture 374"/>
          <p:cNvPicPr>
            <a:picLocks noChangeAspect="1"/>
          </p:cNvPicPr>
          <p:nvPr/>
        </p:nvPicPr>
        <p:blipFill rotWithShape="1">
          <a:blip r:embed="rId4"/>
          <a:srcRect b="48693"/>
          <a:stretch/>
        </p:blipFill>
        <p:spPr>
          <a:xfrm>
            <a:off x="7001432" y="4290634"/>
            <a:ext cx="4730841" cy="2397910"/>
          </a:xfrm>
          <a:prstGeom prst="rect">
            <a:avLst/>
          </a:prstGeom>
        </p:spPr>
      </p:pic>
      <p:grpSp>
        <p:nvGrpSpPr>
          <p:cNvPr id="376" name="Group 375"/>
          <p:cNvGrpSpPr/>
          <p:nvPr/>
        </p:nvGrpSpPr>
        <p:grpSpPr>
          <a:xfrm>
            <a:off x="1468223" y="6165593"/>
            <a:ext cx="220515" cy="513929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377" name="Oval 376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ounded Rectangle 377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ounded Rectangle 378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ounded Rectangle 379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ounded Rectangle 380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ounded Rectangle 381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10108099" y="5157079"/>
            <a:ext cx="650545" cy="790911"/>
            <a:chOff x="6197689" y="1120974"/>
            <a:chExt cx="650545" cy="790911"/>
          </a:xfrm>
          <a:solidFill>
            <a:schemeClr val="bg1">
              <a:lumMod val="50000"/>
            </a:schemeClr>
          </a:solidFill>
        </p:grpSpPr>
        <p:grpSp>
          <p:nvGrpSpPr>
            <p:cNvPr id="384" name="Group 383"/>
            <p:cNvGrpSpPr/>
            <p:nvPr/>
          </p:nvGrpSpPr>
          <p:grpSpPr>
            <a:xfrm>
              <a:off x="6197689" y="1120974"/>
              <a:ext cx="335647" cy="782253"/>
              <a:chOff x="7298031" y="544985"/>
              <a:chExt cx="563685" cy="1313714"/>
            </a:xfrm>
            <a:grpFill/>
          </p:grpSpPr>
          <p:sp>
            <p:nvSpPr>
              <p:cNvPr id="392" name="Oval 391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ounded Rectangle 392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ounded Rectangle 393"/>
              <p:cNvSpPr/>
              <p:nvPr/>
            </p:nvSpPr>
            <p:spPr>
              <a:xfrm rot="2422063">
                <a:off x="7298031" y="848724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ounded Rectangle 394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ounded Rectangle 395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ounded Rectangle 396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5" name="Group 384"/>
            <p:cNvGrpSpPr/>
            <p:nvPr/>
          </p:nvGrpSpPr>
          <p:grpSpPr>
            <a:xfrm>
              <a:off x="6516143" y="1376088"/>
              <a:ext cx="332091" cy="535797"/>
              <a:chOff x="7047463" y="544985"/>
              <a:chExt cx="814253" cy="1313714"/>
            </a:xfrm>
            <a:grpFill/>
          </p:grpSpPr>
          <p:sp>
            <p:nvSpPr>
              <p:cNvPr id="386" name="Oval 385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ounded Rectangle 386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ounded Rectangle 387"/>
              <p:cNvSpPr/>
              <p:nvPr/>
            </p:nvSpPr>
            <p:spPr>
              <a:xfrm rot="6239655">
                <a:off x="7193375" y="698040"/>
                <a:ext cx="187949" cy="479773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ounded Rectangle 388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ounded Rectangle 389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ounded Rectangle 390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8" name="Group 397"/>
          <p:cNvGrpSpPr/>
          <p:nvPr/>
        </p:nvGrpSpPr>
        <p:grpSpPr>
          <a:xfrm>
            <a:off x="10125213" y="6056500"/>
            <a:ext cx="1265834" cy="554043"/>
            <a:chOff x="7399794" y="-3593265"/>
            <a:chExt cx="1748118" cy="765134"/>
          </a:xfrm>
        </p:grpSpPr>
        <p:sp>
          <p:nvSpPr>
            <p:cNvPr id="399" name="Rounded Rectangle 398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ounded Rectangle 403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ounded Rectangle 404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10642485" y="49529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07" name="Oval 406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ounded Rectangle 407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ounded Rectangle 408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ounded Rectangle 409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ounded Rectangle 410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ounded Rectangle 411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5911185" y="51500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14" name="Oval 413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ounded Rectangle 415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ounded Rectangle 416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ounded Rectangle 417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ounded Rectangle 418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1020882" y="5119956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421" name="Oval 420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ounded Rectangle 421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ounded Rectangle 422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ounded Rectangle 423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ounded Rectangle 424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ounded Rectangle 425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7" name="Picture 426"/>
          <p:cNvPicPr>
            <a:picLocks noChangeAspect="1"/>
          </p:cNvPicPr>
          <p:nvPr/>
        </p:nvPicPr>
        <p:blipFill rotWithShape="1">
          <a:blip r:embed="rId5"/>
          <a:srcRect b="44712"/>
          <a:stretch/>
        </p:blipFill>
        <p:spPr>
          <a:xfrm>
            <a:off x="4097614" y="4286830"/>
            <a:ext cx="4698872" cy="2401714"/>
          </a:xfrm>
          <a:prstGeom prst="rect">
            <a:avLst/>
          </a:prstGeom>
        </p:spPr>
      </p:pic>
      <p:grpSp>
        <p:nvGrpSpPr>
          <p:cNvPr id="428" name="Group 427"/>
          <p:cNvGrpSpPr/>
          <p:nvPr/>
        </p:nvGrpSpPr>
        <p:grpSpPr>
          <a:xfrm>
            <a:off x="7368760" y="4502414"/>
            <a:ext cx="335647" cy="782253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429" name="Oval 428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ounded Rectangle 430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ounded Rectangle 431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ounded Rectangle 432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ounded Rectangle 433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5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7776" y="5996544"/>
            <a:ext cx="692000" cy="692000"/>
          </a:xfrm>
          <a:prstGeom prst="rect">
            <a:avLst/>
          </a:prstGeom>
        </p:spPr>
      </p:pic>
      <p:pic>
        <p:nvPicPr>
          <p:cNvPr id="43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10865" y="5996544"/>
            <a:ext cx="692000" cy="692000"/>
          </a:xfrm>
          <a:prstGeom prst="rect">
            <a:avLst/>
          </a:prstGeom>
        </p:spPr>
      </p:pic>
      <p:pic>
        <p:nvPicPr>
          <p:cNvPr id="43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56499" y="5996544"/>
            <a:ext cx="692000" cy="692000"/>
          </a:xfrm>
          <a:prstGeom prst="rect">
            <a:avLst/>
          </a:prstGeom>
        </p:spPr>
      </p:pic>
      <p:pic>
        <p:nvPicPr>
          <p:cNvPr id="444" name="Picture 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010" y="1491546"/>
            <a:ext cx="1402667" cy="2909236"/>
          </a:xfrm>
          <a:prstGeom prst="rect">
            <a:avLst/>
          </a:prstGeom>
        </p:spPr>
      </p:pic>
      <p:sp>
        <p:nvSpPr>
          <p:cNvPr id="445" name="Rounded Rectangle 444"/>
          <p:cNvSpPr/>
          <p:nvPr/>
        </p:nvSpPr>
        <p:spPr>
          <a:xfrm>
            <a:off x="6554489" y="1799817"/>
            <a:ext cx="1302075" cy="2364146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mr-IN" sz="3600" dirty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48" name="Picture 4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72" y="2452901"/>
            <a:ext cx="501201" cy="501201"/>
          </a:xfrm>
          <a:prstGeom prst="rect">
            <a:avLst/>
          </a:prstGeom>
        </p:spPr>
      </p:pic>
      <p:pic>
        <p:nvPicPr>
          <p:cNvPr id="451" name="Picture 4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5953" y="2460275"/>
            <a:ext cx="493120" cy="493120"/>
          </a:xfrm>
          <a:prstGeom prst="rect">
            <a:avLst/>
          </a:prstGeom>
        </p:spPr>
      </p:pic>
      <p:pic>
        <p:nvPicPr>
          <p:cNvPr id="454" name="Picture 4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04" y="1857442"/>
            <a:ext cx="501201" cy="501201"/>
          </a:xfrm>
          <a:prstGeom prst="rect">
            <a:avLst/>
          </a:prstGeom>
        </p:spPr>
      </p:pic>
      <p:pic>
        <p:nvPicPr>
          <p:cNvPr id="455" name="Picture 4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44" y="1849734"/>
            <a:ext cx="497423" cy="497423"/>
          </a:xfrm>
          <a:prstGeom prst="rect">
            <a:avLst/>
          </a:prstGeom>
        </p:spPr>
      </p:pic>
      <p:sp>
        <p:nvSpPr>
          <p:cNvPr id="459" name="Rectangle 458"/>
          <p:cNvSpPr/>
          <p:nvPr/>
        </p:nvSpPr>
        <p:spPr>
          <a:xfrm>
            <a:off x="2540213" y="2361527"/>
            <a:ext cx="1445776" cy="109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Cellular Core</a:t>
            </a:r>
          </a:p>
        </p:txBody>
      </p:sp>
      <p:pic>
        <p:nvPicPr>
          <p:cNvPr id="46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85979" y="2558065"/>
            <a:ext cx="692000" cy="692000"/>
          </a:xfrm>
          <a:prstGeom prst="rect">
            <a:avLst/>
          </a:prstGeom>
        </p:spPr>
      </p:pic>
      <p:cxnSp>
        <p:nvCxnSpPr>
          <p:cNvPr id="461" name="Straight Connector 460"/>
          <p:cNvCxnSpPr>
            <a:stCxn id="377" idx="0"/>
          </p:cNvCxnSpPr>
          <p:nvPr/>
        </p:nvCxnSpPr>
        <p:spPr>
          <a:xfrm flipV="1">
            <a:off x="763776" y="3477740"/>
            <a:ext cx="1935055" cy="2518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>
            <a:stCxn id="437" idx="0"/>
          </p:cNvCxnSpPr>
          <p:nvPr/>
        </p:nvCxnSpPr>
        <p:spPr>
          <a:xfrm flipH="1" flipV="1">
            <a:off x="3263101" y="3455030"/>
            <a:ext cx="1539398" cy="25415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/>
          <p:cNvCxnSpPr>
            <a:stCxn id="383" idx="3"/>
          </p:cNvCxnSpPr>
          <p:nvPr/>
        </p:nvCxnSpPr>
        <p:spPr>
          <a:xfrm flipH="1" flipV="1">
            <a:off x="3603812" y="3477740"/>
            <a:ext cx="3707053" cy="2864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>
            <a:stCxn id="464" idx="3"/>
          </p:cNvCxnSpPr>
          <p:nvPr/>
        </p:nvCxnSpPr>
        <p:spPr>
          <a:xfrm>
            <a:off x="2141615" y="2901706"/>
            <a:ext cx="398598" cy="657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/>
          <p:nvPr/>
        </p:nvCxnSpPr>
        <p:spPr>
          <a:xfrm flipH="1">
            <a:off x="3985989" y="2904065"/>
            <a:ext cx="299990" cy="42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/>
          <p:cNvCxnSpPr/>
          <p:nvPr/>
        </p:nvCxnSpPr>
        <p:spPr>
          <a:xfrm>
            <a:off x="4909747" y="2910776"/>
            <a:ext cx="157696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云形 1">
            <a:extLst>
              <a:ext uri="{FF2B5EF4-FFF2-40B4-BE49-F238E27FC236}">
                <a16:creationId xmlns="" xmlns:a16="http://schemas.microsoft.com/office/drawing/2014/main" id="{2EACE601-E92D-4737-9903-E370386556BA}"/>
              </a:ext>
            </a:extLst>
          </p:cNvPr>
          <p:cNvSpPr/>
          <p:nvPr/>
        </p:nvSpPr>
        <p:spPr>
          <a:xfrm>
            <a:off x="129438" y="2327105"/>
            <a:ext cx="2014666" cy="1164095"/>
          </a:xfrm>
          <a:prstGeom prst="cloud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609FCE"/>
            </a:solidFill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Internet</a:t>
            </a:r>
            <a:endParaRPr lang="zh-CN" altLang="en-US" sz="24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9"/>
    </mc:Choice>
    <mc:Fallback xmlns="">
      <p:transition spd="slow" advTm="5794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FFD3E2F5-B942-4FD2-941C-C66D6469D3F0}"/>
              </a:ext>
            </a:extLst>
          </p:cNvPr>
          <p:cNvSpPr/>
          <p:nvPr/>
        </p:nvSpPr>
        <p:spPr>
          <a:xfrm>
            <a:off x="1709497" y="1268265"/>
            <a:ext cx="8567820" cy="140962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44546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51102C73-F3EC-46F8-8B7B-5ADC5E727777}"/>
              </a:ext>
            </a:extLst>
          </p:cNvPr>
          <p:cNvSpPr txBox="1"/>
          <p:nvPr/>
        </p:nvSpPr>
        <p:spPr>
          <a:xfrm>
            <a:off x="5895055" y="1779461"/>
            <a:ext cx="438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Workload: </a:t>
            </a:r>
            <a:r>
              <a:rPr lang="en-US" altLang="zh-CN" sz="2000" dirty="0"/>
              <a:t>Query 3 &gt; Query 2 &gt; Query 1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B03DF79-8D31-4AE5-8074-365BBDB2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59" y="1437370"/>
            <a:ext cx="4014796" cy="1145786"/>
          </a:xfrm>
          <a:prstGeom prst="rect">
            <a:avLst/>
          </a:prstGeom>
        </p:spPr>
      </p:pic>
      <p:sp>
        <p:nvSpPr>
          <p:cNvPr id="17" name="Rectangle 19">
            <a:extLst>
              <a:ext uri="{FF2B5EF4-FFF2-40B4-BE49-F238E27FC236}">
                <a16:creationId xmlns="" xmlns:a16="http://schemas.microsoft.com/office/drawing/2014/main" id="{5764CC8C-7477-4C6B-8CD3-AA404B88C8A6}"/>
              </a:ext>
            </a:extLst>
          </p:cNvPr>
          <p:cNvSpPr/>
          <p:nvPr/>
        </p:nvSpPr>
        <p:spPr>
          <a:xfrm>
            <a:off x="0" y="446375"/>
            <a:ext cx="5895056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Evaluation </a:t>
            </a:r>
            <a:r>
              <a:rPr lang="mr-IN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–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Scalability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8452152C-36A6-43C4-92E5-F2D4646BF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263" b="10641"/>
          <a:stretch/>
        </p:blipFill>
        <p:spPr>
          <a:xfrm>
            <a:off x="3207196" y="2715274"/>
            <a:ext cx="5572421" cy="3370054"/>
          </a:xfrm>
          <a:prstGeom prst="rect">
            <a:avLst/>
          </a:prstGeom>
        </p:spPr>
      </p:pic>
      <p:sp>
        <p:nvSpPr>
          <p:cNvPr id="18" name="Rectangle 19">
            <a:extLst>
              <a:ext uri="{FF2B5EF4-FFF2-40B4-BE49-F238E27FC236}">
                <a16:creationId xmlns="" xmlns:a16="http://schemas.microsoft.com/office/drawing/2014/main" id="{D0E438E4-6E21-4018-B074-94B1F2434652}"/>
              </a:ext>
            </a:extLst>
          </p:cNvPr>
          <p:cNvSpPr/>
          <p:nvPr/>
        </p:nvSpPr>
        <p:spPr>
          <a:xfrm>
            <a:off x="3380957" y="5893920"/>
            <a:ext cx="4865636" cy="729282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</a:t>
            </a:r>
            <a:r>
              <a:rPr lang="en-US" altLang="zh-CN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workers </a:t>
            </a:r>
            <a:r>
              <a:rPr lang="en-US" altLang="zh-CN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-&gt; </a:t>
            </a:r>
            <a:r>
              <a:rPr lang="en-US" altLang="zh-CN" sz="20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Better</a:t>
            </a:r>
            <a:r>
              <a:rPr lang="en-US" altLang="zh-CN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performance</a:t>
            </a:r>
            <a:endParaRPr lang="en-US" altLang="zh-CN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2A9FBE3-4017-431C-9417-50ADE9A4C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92"/>
          <a:stretch/>
        </p:blipFill>
        <p:spPr>
          <a:xfrm>
            <a:off x="758799" y="1846071"/>
            <a:ext cx="4488117" cy="2951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F3767D1-DC9D-41DE-A6DE-F5334D383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43"/>
          <a:stretch/>
        </p:blipFill>
        <p:spPr>
          <a:xfrm>
            <a:off x="6765092" y="1846071"/>
            <a:ext cx="4588708" cy="2951134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D0A8AC37-ACE6-4994-8F3C-0FEB4270E865}"/>
              </a:ext>
            </a:extLst>
          </p:cNvPr>
          <p:cNvCxnSpPr>
            <a:cxnSpLocks/>
          </p:cNvCxnSpPr>
          <p:nvPr/>
        </p:nvCxnSpPr>
        <p:spPr>
          <a:xfrm>
            <a:off x="6052080" y="1338943"/>
            <a:ext cx="0" cy="4691745"/>
          </a:xfrm>
          <a:prstGeom prst="line">
            <a:avLst/>
          </a:prstGeom>
          <a:ln w="38100">
            <a:solidFill>
              <a:srgbClr val="44546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E0045307-EF16-416D-AA80-15C0DD7B731E}"/>
              </a:ext>
            </a:extLst>
          </p:cNvPr>
          <p:cNvSpPr txBox="1"/>
          <p:nvPr/>
        </p:nvSpPr>
        <p:spPr>
          <a:xfrm>
            <a:off x="1069901" y="1251859"/>
            <a:ext cx="39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CPU usage per node</a:t>
            </a:r>
            <a:endParaRPr lang="zh-CN" alt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29713BCB-E48F-45F6-995D-D80E5B55FD4B}"/>
              </a:ext>
            </a:extLst>
          </p:cNvPr>
          <p:cNvSpPr txBox="1"/>
          <p:nvPr/>
        </p:nvSpPr>
        <p:spPr>
          <a:xfrm>
            <a:off x="6868379" y="1251859"/>
            <a:ext cx="480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Memory usage per node</a:t>
            </a:r>
            <a:endParaRPr lang="zh-CN" alt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B8C6CF1C-9A75-4739-B915-D19FC3F08496}"/>
              </a:ext>
            </a:extLst>
          </p:cNvPr>
          <p:cNvSpPr/>
          <p:nvPr/>
        </p:nvSpPr>
        <p:spPr>
          <a:xfrm>
            <a:off x="-1" y="446375"/>
            <a:ext cx="5845629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Evaluation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- Overhead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="" xmlns:a16="http://schemas.microsoft.com/office/drawing/2014/main" id="{53EC5707-EF3F-4BFA-8865-38AB0958D4FB}"/>
              </a:ext>
            </a:extLst>
          </p:cNvPr>
          <p:cNvSpPr/>
          <p:nvPr/>
        </p:nvSpPr>
        <p:spPr>
          <a:xfrm>
            <a:off x="611502" y="4971766"/>
            <a:ext cx="4961983" cy="103715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workers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-&gt; </a:t>
            </a:r>
            <a:r>
              <a:rPr lang="en-US" altLang="zh-CN" sz="24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Shorter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duration of full-utilization</a:t>
            </a:r>
            <a:endParaRPr lang="en-US" altLang="zh-CN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="" xmlns:a16="http://schemas.microsoft.com/office/drawing/2014/main" id="{3C0477F5-E7E4-4BA2-B28A-4BA8594E378F}"/>
              </a:ext>
            </a:extLst>
          </p:cNvPr>
          <p:cNvSpPr/>
          <p:nvPr/>
        </p:nvSpPr>
        <p:spPr>
          <a:xfrm>
            <a:off x="6857245" y="4993538"/>
            <a:ext cx="4496555" cy="103715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workers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-&gt; </a:t>
            </a:r>
            <a:r>
              <a:rPr lang="en-US" altLang="zh-CN" sz="2400" b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Less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memory/node</a:t>
            </a:r>
            <a:endParaRPr lang="en-US" altLang="zh-CN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3" name="Rectangle 19">
            <a:extLst>
              <a:ext uri="{FF2B5EF4-FFF2-40B4-BE49-F238E27FC236}">
                <a16:creationId xmlns="" xmlns:a16="http://schemas.microsoft.com/office/drawing/2014/main" id="{95E5F15D-0616-438C-AD2F-C27B8A41418F}"/>
              </a:ext>
            </a:extLst>
          </p:cNvPr>
          <p:cNvSpPr/>
          <p:nvPr/>
        </p:nvSpPr>
        <p:spPr>
          <a:xfrm>
            <a:off x="-1" y="446375"/>
            <a:ext cx="3860801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Ongoing </a:t>
            </a: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work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6159494F-A61D-4258-A82A-790585E594B4}"/>
              </a:ext>
            </a:extLst>
          </p:cNvPr>
          <p:cNvSpPr/>
          <p:nvPr/>
        </p:nvSpPr>
        <p:spPr>
          <a:xfrm>
            <a:off x="1039758" y="2066122"/>
            <a:ext cx="9193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Diverse</a:t>
            </a:r>
            <a:r>
              <a:rPr lang="zh-CN" altLang="en-US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</a:t>
            </a:r>
            <a:r>
              <a:rPr lang="zh-CN" altLang="en-US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patterns:</a:t>
            </a:r>
            <a:r>
              <a:rPr lang="zh-CN" altLang="en-US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Parameters,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transactions,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cross-layer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queries,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mr-IN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…</a:t>
            </a:r>
            <a:endParaRPr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159494F-A61D-4258-A82A-790585E594B4}"/>
              </a:ext>
            </a:extLst>
          </p:cNvPr>
          <p:cNvSpPr/>
          <p:nvPr/>
        </p:nvSpPr>
        <p:spPr>
          <a:xfrm>
            <a:off x="1039758" y="3274884"/>
            <a:ext cx="9193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Mining</a:t>
            </a:r>
            <a:r>
              <a:rPr lang="zh-CN" altLang="en-US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</a:t>
            </a:r>
            <a:r>
              <a:rPr lang="zh-CN" altLang="en-US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info: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From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data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query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to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information</a:t>
            </a:r>
            <a:endParaRPr lang="zh-CN" altLang="en-US" sz="2800" dirty="0"/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6159494F-A61D-4258-A82A-790585E594B4}"/>
              </a:ext>
            </a:extLst>
          </p:cNvPr>
          <p:cNvSpPr/>
          <p:nvPr/>
        </p:nvSpPr>
        <p:spPr>
          <a:xfrm>
            <a:off x="1039757" y="4052758"/>
            <a:ext cx="9709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Infrastructure-free</a:t>
            </a:r>
            <a:r>
              <a:rPr lang="zh-CN" altLang="en-US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information</a:t>
            </a:r>
            <a:r>
              <a:rPr lang="zh-CN" altLang="en-US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base: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Peer-to-peer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data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and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knowledge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sharing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between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mobile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devices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311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>
            <a:spLocks noChangeArrowheads="1"/>
          </p:cNvSpPr>
          <p:nvPr/>
        </p:nvSpPr>
        <p:spPr bwMode="auto">
          <a:xfrm>
            <a:off x="2145189" y="465226"/>
            <a:ext cx="2153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  <a:sym typeface="微软雅黑" pitchFamily="34" charset="-122"/>
              </a:rPr>
              <a:t>Design</a:t>
            </a:r>
            <a:endParaRPr lang="zh-CN" altLang="en-US" sz="2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  <a:sym typeface="微软雅黑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21" name="Rectangle 19">
            <a:extLst>
              <a:ext uri="{FF2B5EF4-FFF2-40B4-BE49-F238E27FC236}">
                <a16:creationId xmlns="" xmlns:a16="http://schemas.microsoft.com/office/drawing/2014/main" id="{B90DEBEC-F5FB-486E-BF4C-A4608921DCD2}"/>
              </a:ext>
            </a:extLst>
          </p:cNvPr>
          <p:cNvSpPr/>
          <p:nvPr/>
        </p:nvSpPr>
        <p:spPr>
          <a:xfrm>
            <a:off x="0" y="446375"/>
            <a:ext cx="3995058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Summary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F0A6AA2-C971-4DD4-8316-6236AB3387FB}"/>
              </a:ext>
            </a:extLst>
          </p:cNvPr>
          <p:cNvSpPr/>
          <p:nvPr/>
        </p:nvSpPr>
        <p:spPr>
          <a:xfrm>
            <a:off x="1073422" y="3105491"/>
            <a:ext cx="102034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609FCE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cniCloud</a:t>
            </a:r>
            <a:r>
              <a:rPr lang="en-US" altLang="zh-CN" sz="3200" b="1" dirty="0">
                <a:solidFill>
                  <a:srgbClr val="609FCE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: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Crowdsourcing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makes </a:t>
            </a:r>
            <a:r>
              <a:rPr lang="en-US" altLang="zh-CN" sz="2800" b="1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large-scale fined-grained </a:t>
            </a:r>
          </a:p>
          <a:p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				 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network information analysis possible. 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31B763E-C56C-4F13-A061-47A5E1ADF5F7}"/>
              </a:ext>
            </a:extLst>
          </p:cNvPr>
          <p:cNvSpPr/>
          <p:nvPr/>
        </p:nvSpPr>
        <p:spPr>
          <a:xfrm>
            <a:off x="1073422" y="4595533"/>
            <a:ext cx="7883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92D05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Future:    </a:t>
            </a:r>
            <a:r>
              <a:rPr lang="en-US" altLang="zh-CN" sz="3200" b="1" dirty="0">
                <a:solidFill>
                  <a:srgbClr val="609FCE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From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data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base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to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knowledge</a:t>
            </a:r>
            <a:r>
              <a:rPr lang="zh-CN" altLang="en-US" sz="2800" dirty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base.</a:t>
            </a:r>
            <a:endParaRPr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159494F-A61D-4258-A82A-790585E594B4}"/>
              </a:ext>
            </a:extLst>
          </p:cNvPr>
          <p:cNvSpPr/>
          <p:nvPr/>
        </p:nvSpPr>
        <p:spPr>
          <a:xfrm>
            <a:off x="1039758" y="1698618"/>
            <a:ext cx="99245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Understanding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the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“black-box”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cellular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information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at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scale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is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endParaRPr lang="en-US" altLang="zh-CN" sz="2800" dirty="0" smtClean="0"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  <a:p>
            <a:r>
              <a:rPr lang="en-US" altLang="zh-CN" sz="2800" dirty="0">
                <a:latin typeface="Helvetica Neue" charset="0"/>
                <a:ea typeface="Helvetica Neue" charset="0"/>
                <a:cs typeface="Helvetica Neue" charset="0"/>
              </a:rPr>
              <a:t>beneficial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to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researchers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and</a:t>
            </a:r>
            <a:r>
              <a:rPr lang="zh-CN" altLang="en-US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</a:t>
            </a:r>
            <a:r>
              <a:rPr lang="en-US" altLang="zh-CN" sz="2800" dirty="0" smtClean="0"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developers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79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9"/>
          <p:cNvSpPr/>
          <p:nvPr/>
        </p:nvSpPr>
        <p:spPr>
          <a:xfrm>
            <a:off x="1" y="2745557"/>
            <a:ext cx="3098976" cy="137483"/>
          </a:xfrm>
          <a:prstGeom prst="rect">
            <a:avLst/>
          </a:prstGeom>
          <a:solidFill>
            <a:srgbClr val="9BB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35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Rectangle 127"/>
          <p:cNvSpPr/>
          <p:nvPr/>
        </p:nvSpPr>
        <p:spPr bwMode="auto">
          <a:xfrm>
            <a:off x="3097625" y="2745557"/>
            <a:ext cx="1725181" cy="137483"/>
          </a:xfrm>
          <a:prstGeom prst="rect">
            <a:avLst/>
          </a:prstGeom>
          <a:solidFill>
            <a:srgbClr val="F29B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828434">
              <a:defRPr/>
            </a:pPr>
            <a:endParaRPr lang="en-US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Rectangle 127"/>
          <p:cNvSpPr/>
          <p:nvPr/>
        </p:nvSpPr>
        <p:spPr bwMode="auto">
          <a:xfrm>
            <a:off x="4822806" y="2745557"/>
            <a:ext cx="1998409" cy="137483"/>
          </a:xfrm>
          <a:prstGeom prst="rect">
            <a:avLst/>
          </a:prstGeom>
          <a:solidFill>
            <a:srgbClr val="BD39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828434">
              <a:defRPr/>
            </a:pPr>
            <a:endParaRPr lang="en-US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6821215" y="2745557"/>
            <a:ext cx="1782906" cy="137483"/>
          </a:xfrm>
          <a:prstGeom prst="rect">
            <a:avLst/>
          </a:prstGeom>
          <a:solidFill>
            <a:srgbClr val="1ABC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20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Rectangle 146"/>
          <p:cNvSpPr/>
          <p:nvPr/>
        </p:nvSpPr>
        <p:spPr>
          <a:xfrm>
            <a:off x="8604120" y="2745557"/>
            <a:ext cx="3587880" cy="137483"/>
          </a:xfrm>
          <a:prstGeom prst="rect">
            <a:avLst/>
          </a:prstGeom>
          <a:solidFill>
            <a:srgbClr val="445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6">
              <a:defRPr/>
            </a:pPr>
            <a:endParaRPr lang="en-US" sz="1350" kern="0" dirty="0">
              <a:solidFill>
                <a:srgbClr val="445469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EF73D427-72FA-4933-82F2-0AE7F39AFB4A}"/>
              </a:ext>
            </a:extLst>
          </p:cNvPr>
          <p:cNvSpPr/>
          <p:nvPr/>
        </p:nvSpPr>
        <p:spPr>
          <a:xfrm>
            <a:off x="1187663" y="1107121"/>
            <a:ext cx="9421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http://</a:t>
            </a:r>
            <a:r>
              <a:rPr lang="en-US" altLang="zh-CN" sz="32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www.mobileinsight.net</a:t>
            </a:r>
            <a:r>
              <a:rPr lang="en-US" altLang="zh-CN" sz="3200" dirty="0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/</a:t>
            </a:r>
            <a:r>
              <a:rPr lang="en-US" altLang="zh-CN" sz="3200" dirty="0" err="1">
                <a:solidFill>
                  <a:srgbClr val="00B0F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cnicloud.html</a:t>
            </a:r>
            <a:endParaRPr lang="zh-CN" altLang="en-US" sz="3200" dirty="0">
              <a:solidFill>
                <a:srgbClr val="00B0F0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B2D8251-EEA4-40F3-90F5-9EB7DC3C5894}"/>
              </a:ext>
            </a:extLst>
          </p:cNvPr>
          <p:cNvSpPr/>
          <p:nvPr/>
        </p:nvSpPr>
        <p:spPr>
          <a:xfrm>
            <a:off x="859225" y="4105977"/>
            <a:ext cx="10077969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Wenguang Huang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Chang Zhou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 err="1">
                <a:latin typeface="Helvetica" charset="0"/>
                <a:ea typeface="Helvetica" charset="0"/>
                <a:cs typeface="Helvetica" charset="0"/>
              </a:rPr>
              <a:t>Yuanjie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 Li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 err="1">
                <a:latin typeface="Helvetica" charset="0"/>
                <a:ea typeface="Helvetica" charset="0"/>
                <a:cs typeface="Helvetica" charset="0"/>
              </a:rPr>
              <a:t>Xinbing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 Wang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 err="1">
                <a:latin typeface="Helvetica" charset="0"/>
                <a:ea typeface="Helvetica" charset="0"/>
                <a:cs typeface="Helvetica" charset="0"/>
              </a:rPr>
              <a:t>Songwu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 Lu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 err="1">
                <a:latin typeface="Helvetica" charset="0"/>
                <a:ea typeface="Helvetica" charset="0"/>
                <a:cs typeface="Helvetica" charset="0"/>
              </a:rPr>
              <a:t>Luoyi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 Fu</a:t>
            </a:r>
            <a:r>
              <a:rPr lang="en-US" altLang="zh-CN" sz="20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</a:p>
          <a:p>
            <a:pPr>
              <a:lnSpc>
                <a:spcPct val="125000"/>
              </a:lnSpc>
            </a:pPr>
            <a:r>
              <a:rPr lang="en-US" altLang="zh-CN" sz="2000" i="1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000" i="1" dirty="0">
                <a:latin typeface="Helvetica" charset="0"/>
                <a:ea typeface="Helvetica" charset="0"/>
                <a:cs typeface="Helvetica" charset="0"/>
              </a:rPr>
              <a:t>Shanghai Jiao Tong University</a:t>
            </a:r>
            <a:endParaRPr lang="zh-CN" altLang="en-US" sz="2000" i="1" baseline="30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25000"/>
              </a:lnSpc>
            </a:pPr>
            <a:r>
              <a:rPr lang="en-US" altLang="zh-CN" i="1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i="1" dirty="0">
                <a:latin typeface="Helvetica" charset="0"/>
                <a:ea typeface="Helvetica" charset="0"/>
                <a:cs typeface="Helvetica" charset="0"/>
              </a:rPr>
              <a:t>University</a:t>
            </a:r>
            <a:r>
              <a:rPr lang="zh-CN" altLang="en-US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i="1" dirty="0">
                <a:latin typeface="Helvetica" charset="0"/>
                <a:ea typeface="Helvetica" charset="0"/>
                <a:cs typeface="Helvetica" charset="0"/>
              </a:rPr>
              <a:t>of</a:t>
            </a:r>
            <a:r>
              <a:rPr lang="zh-CN" altLang="en-US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i="1" dirty="0">
                <a:latin typeface="Helvetica" charset="0"/>
                <a:ea typeface="Helvetica" charset="0"/>
                <a:cs typeface="Helvetica" charset="0"/>
              </a:rPr>
              <a:t>California,</a:t>
            </a:r>
            <a:r>
              <a:rPr lang="zh-CN" altLang="en-US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i="1" dirty="0">
                <a:latin typeface="Helvetica" charset="0"/>
                <a:ea typeface="Helvetica" charset="0"/>
                <a:cs typeface="Helvetica" charset="0"/>
              </a:rPr>
              <a:t>Los</a:t>
            </a:r>
            <a:r>
              <a:rPr lang="zh-CN" altLang="en-US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i="1" dirty="0">
                <a:latin typeface="Helvetica" charset="0"/>
                <a:ea typeface="Helvetica" charset="0"/>
                <a:cs typeface="Helvetica" charset="0"/>
              </a:rPr>
              <a:t>Angeles</a:t>
            </a:r>
            <a:endParaRPr lang="zh-CN" altLang="en-US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7" name="Picture 21">
            <a:extLst>
              <a:ext uri="{FF2B5EF4-FFF2-40B4-BE49-F238E27FC236}">
                <a16:creationId xmlns="" xmlns:a16="http://schemas.microsoft.com/office/drawing/2014/main" id="{AEFD1B88-71F1-456C-AE3F-06FE5F55C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429" y="5335772"/>
            <a:ext cx="1135726" cy="11630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B22CAA-DED4-422A-89AF-0DE051DB1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32" y="5335772"/>
            <a:ext cx="1163053" cy="11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8"/>
    </mc:Choice>
    <mc:Fallback xmlns="">
      <p:transition spd="slow" advTm="1663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云形 178">
            <a:extLst>
              <a:ext uri="{FF2B5EF4-FFF2-40B4-BE49-F238E27FC236}">
                <a16:creationId xmlns="" xmlns:a16="http://schemas.microsoft.com/office/drawing/2014/main" id="{E2E3D017-5613-4298-97B7-298C3305EC93}"/>
              </a:ext>
            </a:extLst>
          </p:cNvPr>
          <p:cNvSpPr/>
          <p:nvPr/>
        </p:nvSpPr>
        <p:spPr>
          <a:xfrm>
            <a:off x="129438" y="2327105"/>
            <a:ext cx="2014666" cy="1164095"/>
          </a:xfrm>
          <a:prstGeom prst="cloud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609FCE"/>
            </a:solidFill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Internet</a:t>
            </a:r>
            <a:endParaRPr lang="zh-CN" altLang="en-US" sz="24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Slide Number Placeholder 1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06872" y="3612407"/>
            <a:ext cx="1620981" cy="2514599"/>
            <a:chOff x="3603277" y="2119745"/>
            <a:chExt cx="1620981" cy="2514599"/>
          </a:xfrm>
        </p:grpSpPr>
        <p:grpSp>
          <p:nvGrpSpPr>
            <p:cNvPr id="6" name="Group 5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077850" y="4175858"/>
            <a:ext cx="1620981" cy="2514599"/>
            <a:chOff x="3603277" y="2119745"/>
            <a:chExt cx="1620981" cy="2514599"/>
          </a:xfrm>
        </p:grpSpPr>
        <p:grpSp>
          <p:nvGrpSpPr>
            <p:cNvPr id="24" name="Group 23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89788" y="4175858"/>
            <a:ext cx="1620981" cy="2514599"/>
            <a:chOff x="3603277" y="2119745"/>
            <a:chExt cx="1620981" cy="2514599"/>
          </a:xfrm>
        </p:grpSpPr>
        <p:grpSp>
          <p:nvGrpSpPr>
            <p:cNvPr id="41" name="Group 40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10691" y="4397764"/>
            <a:ext cx="1173683" cy="709814"/>
            <a:chOff x="7895364" y="3897206"/>
            <a:chExt cx="1173683" cy="709814"/>
          </a:xfrm>
        </p:grpSpPr>
        <p:sp>
          <p:nvSpPr>
            <p:cNvPr id="58" name="Rectangle 57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0732" y="4859348"/>
            <a:ext cx="1173683" cy="709814"/>
            <a:chOff x="7895364" y="3897206"/>
            <a:chExt cx="1173683" cy="709814"/>
          </a:xfrm>
        </p:grpSpPr>
        <p:sp>
          <p:nvSpPr>
            <p:cNvPr id="62" name="Rectangle 61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68599" y="6083071"/>
            <a:ext cx="1265834" cy="554043"/>
            <a:chOff x="7399794" y="-3593265"/>
            <a:chExt cx="1748118" cy="765134"/>
          </a:xfrm>
        </p:grpSpPr>
        <p:sp>
          <p:nvSpPr>
            <p:cNvPr id="66" name="Rounded Rectangle 65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b="49065"/>
          <a:stretch/>
        </p:blipFill>
        <p:spPr>
          <a:xfrm>
            <a:off x="253877" y="4301569"/>
            <a:ext cx="4669445" cy="238697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6245107" y="5001845"/>
            <a:ext cx="1173683" cy="709814"/>
            <a:chOff x="7895364" y="3897206"/>
            <a:chExt cx="1173683" cy="709814"/>
          </a:xfrm>
        </p:grpSpPr>
        <p:sp>
          <p:nvSpPr>
            <p:cNvPr id="75" name="Rectangle 74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/>
          <a:srcRect b="48693"/>
          <a:stretch/>
        </p:blipFill>
        <p:spPr>
          <a:xfrm>
            <a:off x="7001432" y="4290634"/>
            <a:ext cx="4730841" cy="2397910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468223" y="6165593"/>
            <a:ext cx="220515" cy="513929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80" name="Oval 7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0108099" y="5157079"/>
            <a:ext cx="650545" cy="790911"/>
            <a:chOff x="6197689" y="1120974"/>
            <a:chExt cx="650545" cy="790911"/>
          </a:xfrm>
          <a:solidFill>
            <a:schemeClr val="bg1">
              <a:lumMod val="50000"/>
            </a:schemeClr>
          </a:solidFill>
        </p:grpSpPr>
        <p:grpSp>
          <p:nvGrpSpPr>
            <p:cNvPr id="87" name="Group 86"/>
            <p:cNvGrpSpPr/>
            <p:nvPr/>
          </p:nvGrpSpPr>
          <p:grpSpPr>
            <a:xfrm>
              <a:off x="6197689" y="1120974"/>
              <a:ext cx="335647" cy="782253"/>
              <a:chOff x="7298031" y="544985"/>
              <a:chExt cx="563685" cy="1313714"/>
            </a:xfrm>
            <a:grpFill/>
          </p:grpSpPr>
          <p:sp>
            <p:nvSpPr>
              <p:cNvPr id="95" name="Oval 94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2422063">
                <a:off x="7298031" y="848724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6516143" y="1376088"/>
              <a:ext cx="332091" cy="535797"/>
              <a:chOff x="7047463" y="544985"/>
              <a:chExt cx="814253" cy="1313714"/>
            </a:xfrm>
            <a:grpFill/>
          </p:grpSpPr>
          <p:sp>
            <p:nvSpPr>
              <p:cNvPr id="89" name="Oval 88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 rot="6239655">
                <a:off x="7193375" y="698040"/>
                <a:ext cx="187949" cy="479773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10125213" y="6056500"/>
            <a:ext cx="1265834" cy="554043"/>
            <a:chOff x="7399794" y="-3593265"/>
            <a:chExt cx="1748118" cy="765134"/>
          </a:xfrm>
        </p:grpSpPr>
        <p:sp>
          <p:nvSpPr>
            <p:cNvPr id="102" name="Rounded Rectangle 101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642485" y="49529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911185" y="51500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7" name="Oval 116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1020882" y="5119956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24" name="Oval 123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b="44712"/>
          <a:stretch/>
        </p:blipFill>
        <p:spPr>
          <a:xfrm>
            <a:off x="4097614" y="4286830"/>
            <a:ext cx="4698872" cy="24017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7368760" y="4502414"/>
            <a:ext cx="335647" cy="782253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132" name="Oval 131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7776" y="5996544"/>
            <a:ext cx="692000" cy="692000"/>
          </a:xfrm>
          <a:prstGeom prst="rect">
            <a:avLst/>
          </a:prstGeom>
        </p:spPr>
      </p:pic>
      <p:pic>
        <p:nvPicPr>
          <p:cNvPr id="13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10865" y="5996544"/>
            <a:ext cx="692000" cy="692000"/>
          </a:xfrm>
          <a:prstGeom prst="rect">
            <a:avLst/>
          </a:prstGeom>
        </p:spPr>
      </p:pic>
      <p:pic>
        <p:nvPicPr>
          <p:cNvPr id="14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56499" y="5996544"/>
            <a:ext cx="692000" cy="692000"/>
          </a:xfrm>
          <a:prstGeom prst="rect">
            <a:avLst/>
          </a:prstGeom>
        </p:spPr>
      </p:pic>
      <p:sp>
        <p:nvSpPr>
          <p:cNvPr id="141" name="圆角矩形 64"/>
          <p:cNvSpPr/>
          <p:nvPr/>
        </p:nvSpPr>
        <p:spPr>
          <a:xfrm>
            <a:off x="8090677" y="1463802"/>
            <a:ext cx="3994221" cy="255723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8204763" y="3460508"/>
            <a:ext cx="3796586" cy="4632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Physical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8204763" y="2988776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Link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8204764" y="2517044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Resource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8204764" y="2045312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Mobility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8204764" y="1573580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Session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010" y="1491546"/>
            <a:ext cx="1402667" cy="2909236"/>
          </a:xfrm>
          <a:prstGeom prst="rect">
            <a:avLst/>
          </a:prstGeom>
        </p:spPr>
      </p:pic>
      <p:sp>
        <p:nvSpPr>
          <p:cNvPr id="148" name="Rounded Rectangle 147"/>
          <p:cNvSpPr/>
          <p:nvPr/>
        </p:nvSpPr>
        <p:spPr>
          <a:xfrm>
            <a:off x="6554489" y="1799817"/>
            <a:ext cx="1302075" cy="2364146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6534433" y="3187975"/>
            <a:ext cx="133578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0" name="Rounded Rectangle 149"/>
          <p:cNvSpPr/>
          <p:nvPr/>
        </p:nvSpPr>
        <p:spPr>
          <a:xfrm>
            <a:off x="6551685" y="1792320"/>
            <a:ext cx="1304879" cy="1388373"/>
          </a:xfrm>
          <a:prstGeom prst="roundRect">
            <a:avLst>
              <a:gd name="adj" fmla="val 20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72" y="2452901"/>
            <a:ext cx="501201" cy="501201"/>
          </a:xfrm>
          <a:prstGeom prst="rect">
            <a:avLst/>
          </a:prstGeom>
        </p:spPr>
      </p:pic>
      <p:sp>
        <p:nvSpPr>
          <p:cNvPr id="152" name="文本框 120"/>
          <p:cNvSpPr txBox="1"/>
          <p:nvPr/>
        </p:nvSpPr>
        <p:spPr>
          <a:xfrm>
            <a:off x="6486715" y="2832539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Helvetica Neue" charset="0"/>
                <a:ea typeface="Helvetica Neue" charset="0"/>
                <a:cs typeface="Helvetica Neue" charset="0"/>
              </a:rPr>
              <a:t>SW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2512" y="3221415"/>
            <a:ext cx="912336" cy="912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953" y="2460275"/>
            <a:ext cx="493120" cy="493120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 flipH="1">
            <a:off x="7843057" y="1466088"/>
            <a:ext cx="247621" cy="17448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870218" y="4019677"/>
            <a:ext cx="254671" cy="14249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04" y="1857442"/>
            <a:ext cx="501201" cy="501201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44" y="1849734"/>
            <a:ext cx="497423" cy="497423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2540213" y="2361527"/>
            <a:ext cx="1445776" cy="109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Cellular Core</a:t>
            </a:r>
          </a:p>
        </p:txBody>
      </p:sp>
      <p:pic>
        <p:nvPicPr>
          <p:cNvPr id="16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85979" y="2558065"/>
            <a:ext cx="692000" cy="692000"/>
          </a:xfrm>
          <a:prstGeom prst="rect">
            <a:avLst/>
          </a:prstGeom>
        </p:spPr>
      </p:pic>
      <p:cxnSp>
        <p:nvCxnSpPr>
          <p:cNvPr id="164" name="Straight Connector 163"/>
          <p:cNvCxnSpPr>
            <a:stCxn id="80" idx="0"/>
          </p:cNvCxnSpPr>
          <p:nvPr/>
        </p:nvCxnSpPr>
        <p:spPr>
          <a:xfrm flipV="1">
            <a:off x="763776" y="3477740"/>
            <a:ext cx="1935055" cy="2518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40" idx="0"/>
          </p:cNvCxnSpPr>
          <p:nvPr/>
        </p:nvCxnSpPr>
        <p:spPr>
          <a:xfrm flipH="1" flipV="1">
            <a:off x="3263101" y="3455030"/>
            <a:ext cx="1539398" cy="25415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86" idx="3"/>
          </p:cNvCxnSpPr>
          <p:nvPr/>
        </p:nvCxnSpPr>
        <p:spPr>
          <a:xfrm flipH="1" flipV="1">
            <a:off x="3603812" y="3477740"/>
            <a:ext cx="3707053" cy="2864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67" idx="3"/>
          </p:cNvCxnSpPr>
          <p:nvPr/>
        </p:nvCxnSpPr>
        <p:spPr>
          <a:xfrm>
            <a:off x="2141615" y="2901706"/>
            <a:ext cx="398598" cy="657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3985989" y="2904065"/>
            <a:ext cx="299990" cy="42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20"/>
          <p:cNvSpPr txBox="1"/>
          <p:nvPr/>
        </p:nvSpPr>
        <p:spPr>
          <a:xfrm>
            <a:off x="6473183" y="311110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Helvetica Neue" charset="0"/>
                <a:ea typeface="Helvetica Neue" charset="0"/>
                <a:cs typeface="Helvetica Neue" charset="0"/>
              </a:rPr>
              <a:t>HW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>
            <a:off x="4909747" y="2910776"/>
            <a:ext cx="157696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9">
            <a:extLst>
              <a:ext uri="{FF2B5EF4-FFF2-40B4-BE49-F238E27FC236}">
                <a16:creationId xmlns="" xmlns:a16="http://schemas.microsoft.com/office/drawing/2014/main" id="{229B9B67-2C2D-4E6B-9BC3-FA5AD6B1F9F4}"/>
              </a:ext>
            </a:extLst>
          </p:cNvPr>
          <p:cNvSpPr/>
          <p:nvPr/>
        </p:nvSpPr>
        <p:spPr>
          <a:xfrm>
            <a:off x="-1" y="446375"/>
            <a:ext cx="9193786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Ubiquitous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Access via Cellular Network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84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9">
            <a:extLst>
              <a:ext uri="{FF2B5EF4-FFF2-40B4-BE49-F238E27FC236}">
                <a16:creationId xmlns="" xmlns:a16="http://schemas.microsoft.com/office/drawing/2014/main" id="{2A8E4ED0-2B9D-40B0-8B38-D92B12A9F3BB}"/>
              </a:ext>
            </a:extLst>
          </p:cNvPr>
          <p:cNvSpPr/>
          <p:nvPr/>
        </p:nvSpPr>
        <p:spPr>
          <a:xfrm>
            <a:off x="0" y="446375"/>
            <a:ext cx="11966714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Developers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&amp; Researchers Need Insights for Cellular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8138" y="1975610"/>
            <a:ext cx="5717274" cy="3667039"/>
            <a:chOff x="278138" y="1975610"/>
            <a:chExt cx="5717274" cy="3667039"/>
          </a:xfrm>
        </p:grpSpPr>
        <p:sp>
          <p:nvSpPr>
            <p:cNvPr id="370" name="Rounded Rectangular Callout 369"/>
            <p:cNvSpPr/>
            <p:nvPr/>
          </p:nvSpPr>
          <p:spPr>
            <a:xfrm>
              <a:off x="1068308" y="1975610"/>
              <a:ext cx="4570366" cy="567274"/>
            </a:xfrm>
            <a:prstGeom prst="wedgeRoundRectCallout">
              <a:avLst>
                <a:gd name="adj1" fmla="val 35582"/>
                <a:gd name="adj2" fmla="val 42861"/>
                <a:gd name="adj3" fmla="val 166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Comparing </a:t>
              </a:r>
              <a:r>
                <a:rPr lang="en-US" sz="3200" b="1">
                  <a:solidFill>
                    <a:schemeClr val="bg1"/>
                  </a:solidFill>
                </a:rPr>
                <a:t>the operators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222" name="图片 4">
              <a:extLst>
                <a:ext uri="{FF2B5EF4-FFF2-40B4-BE49-F238E27FC236}">
                  <a16:creationId xmlns="" xmlns:a16="http://schemas.microsoft.com/office/drawing/2014/main" id="{76A6404C-52A2-4ED5-A9DF-319088E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298" y="3870911"/>
              <a:ext cx="809840" cy="655903"/>
            </a:xfrm>
            <a:prstGeom prst="rect">
              <a:avLst/>
            </a:prstGeom>
          </p:spPr>
        </p:pic>
        <p:pic>
          <p:nvPicPr>
            <p:cNvPr id="223" name="图片 6">
              <a:extLst>
                <a:ext uri="{FF2B5EF4-FFF2-40B4-BE49-F238E27FC236}">
                  <a16:creationId xmlns="" xmlns:a16="http://schemas.microsoft.com/office/drawing/2014/main" id="{F00004E9-EB2F-44B9-9320-9D92D19A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265" y="3716825"/>
              <a:ext cx="1110324" cy="828784"/>
            </a:xfrm>
            <a:prstGeom prst="rect">
              <a:avLst/>
            </a:prstGeom>
          </p:spPr>
        </p:pic>
        <p:sp>
          <p:nvSpPr>
            <p:cNvPr id="224" name="等腰三角形 21">
              <a:extLst>
                <a:ext uri="{FF2B5EF4-FFF2-40B4-BE49-F238E27FC236}">
                  <a16:creationId xmlns="" xmlns:a16="http://schemas.microsoft.com/office/drawing/2014/main" id="{5A44A88F-11B7-43A8-B8BB-3E960C9E38CB}"/>
                </a:ext>
              </a:extLst>
            </p:cNvPr>
            <p:cNvSpPr/>
            <p:nvPr/>
          </p:nvSpPr>
          <p:spPr>
            <a:xfrm rot="10800000">
              <a:off x="1364448" y="3274601"/>
              <a:ext cx="200025" cy="166688"/>
            </a:xfrm>
            <a:prstGeom prst="triangle">
              <a:avLst/>
            </a:prstGeom>
            <a:solidFill>
              <a:schemeClr val="accent1">
                <a:alpha val="0"/>
              </a:schemeClr>
            </a:solidFill>
            <a:ln w="38100" cap="rnd">
              <a:solidFill>
                <a:srgbClr val="CC0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5" name="直接连接符 23">
              <a:extLst>
                <a:ext uri="{FF2B5EF4-FFF2-40B4-BE49-F238E27FC236}">
                  <a16:creationId xmlns="" xmlns:a16="http://schemas.microsoft.com/office/drawing/2014/main" id="{30509E66-A134-453F-B75D-4967259C50D4}"/>
                </a:ext>
              </a:extLst>
            </p:cNvPr>
            <p:cNvCxnSpPr/>
            <p:nvPr/>
          </p:nvCxnSpPr>
          <p:spPr>
            <a:xfrm>
              <a:off x="1464460" y="3274601"/>
              <a:ext cx="0" cy="347663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7">
              <a:extLst>
                <a:ext uri="{FF2B5EF4-FFF2-40B4-BE49-F238E27FC236}">
                  <a16:creationId xmlns="" xmlns:a16="http://schemas.microsoft.com/office/drawing/2014/main" id="{9DEBFCF3-9BEE-4E9B-92EA-CCA6AFFC5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4948" y="3490850"/>
              <a:ext cx="0" cy="128002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8">
              <a:extLst>
                <a:ext uri="{FF2B5EF4-FFF2-40B4-BE49-F238E27FC236}">
                  <a16:creationId xmlns="" xmlns:a16="http://schemas.microsoft.com/office/drawing/2014/main" id="{8AB910BE-7187-4E96-886C-5581E76C3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7336" y="3441290"/>
              <a:ext cx="0" cy="177562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等腰三角形 38">
              <a:extLst>
                <a:ext uri="{FF2B5EF4-FFF2-40B4-BE49-F238E27FC236}">
                  <a16:creationId xmlns="" xmlns:a16="http://schemas.microsoft.com/office/drawing/2014/main" id="{AE0477D6-9E3B-4A0B-9B41-A9EF91A298A5}"/>
                </a:ext>
              </a:extLst>
            </p:cNvPr>
            <p:cNvSpPr/>
            <p:nvPr/>
          </p:nvSpPr>
          <p:spPr>
            <a:xfrm rot="10800000">
              <a:off x="4312234" y="3286960"/>
              <a:ext cx="200025" cy="166688"/>
            </a:xfrm>
            <a:prstGeom prst="triangle">
              <a:avLst/>
            </a:prstGeom>
            <a:solidFill>
              <a:schemeClr val="accent1">
                <a:alpha val="0"/>
              </a:schemeClr>
            </a:solidFill>
            <a:ln w="38100" cap="rnd">
              <a:solidFill>
                <a:srgbClr val="CC0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9" name="直接连接符 39">
              <a:extLst>
                <a:ext uri="{FF2B5EF4-FFF2-40B4-BE49-F238E27FC236}">
                  <a16:creationId xmlns="" xmlns:a16="http://schemas.microsoft.com/office/drawing/2014/main" id="{FDA3625D-973D-4FF1-89C8-48BCAB69DF8A}"/>
                </a:ext>
              </a:extLst>
            </p:cNvPr>
            <p:cNvCxnSpPr/>
            <p:nvPr/>
          </p:nvCxnSpPr>
          <p:spPr>
            <a:xfrm>
              <a:off x="4412246" y="3286960"/>
              <a:ext cx="0" cy="347663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40">
              <a:extLst>
                <a:ext uri="{FF2B5EF4-FFF2-40B4-BE49-F238E27FC236}">
                  <a16:creationId xmlns="" xmlns:a16="http://schemas.microsoft.com/office/drawing/2014/main" id="{EC91865D-9B70-4250-8B42-71FB85898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2734" y="3503209"/>
              <a:ext cx="0" cy="128002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41">
              <a:extLst>
                <a:ext uri="{FF2B5EF4-FFF2-40B4-BE49-F238E27FC236}">
                  <a16:creationId xmlns="" xmlns:a16="http://schemas.microsoft.com/office/drawing/2014/main" id="{2BBB8A29-DE4D-4E75-B63E-948C93FB97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5122" y="3453649"/>
              <a:ext cx="0" cy="177562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42">
              <a:extLst>
                <a:ext uri="{FF2B5EF4-FFF2-40B4-BE49-F238E27FC236}">
                  <a16:creationId xmlns="" xmlns:a16="http://schemas.microsoft.com/office/drawing/2014/main" id="{922AAB6E-07B3-4178-9B19-5680F964C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7511" y="3398443"/>
              <a:ext cx="0" cy="232768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43">
              <a:extLst>
                <a:ext uri="{FF2B5EF4-FFF2-40B4-BE49-F238E27FC236}">
                  <a16:creationId xmlns="" xmlns:a16="http://schemas.microsoft.com/office/drawing/2014/main" id="{B4986467-F3CA-4E0B-8F0D-6A0E04AB7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4661" y="3346055"/>
              <a:ext cx="0" cy="285156"/>
            </a:xfrm>
            <a:prstGeom prst="line">
              <a:avLst/>
            </a:prstGeom>
            <a:ln w="38100" cap="rnd">
              <a:solidFill>
                <a:srgbClr val="CC06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等腰三角形 44">
              <a:extLst>
                <a:ext uri="{FF2B5EF4-FFF2-40B4-BE49-F238E27FC236}">
                  <a16:creationId xmlns="" xmlns:a16="http://schemas.microsoft.com/office/drawing/2014/main" id="{E5065AAC-1475-4D1E-B389-CBF71ACCEE69}"/>
                </a:ext>
              </a:extLst>
            </p:cNvPr>
            <p:cNvSpPr/>
            <p:nvPr/>
          </p:nvSpPr>
          <p:spPr>
            <a:xfrm rot="10800000">
              <a:off x="1386220" y="5111567"/>
              <a:ext cx="200025" cy="166688"/>
            </a:xfrm>
            <a:prstGeom prst="triangle">
              <a:avLst/>
            </a:prstGeom>
            <a:solidFill>
              <a:schemeClr val="accent1">
                <a:alpha val="0"/>
              </a:schemeClr>
            </a:solidFill>
            <a:ln w="3810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5" name="直接连接符 45">
              <a:extLst>
                <a:ext uri="{FF2B5EF4-FFF2-40B4-BE49-F238E27FC236}">
                  <a16:creationId xmlns="" xmlns:a16="http://schemas.microsoft.com/office/drawing/2014/main" id="{EED0113D-F966-4CCE-9433-BA62969881E0}"/>
                </a:ext>
              </a:extLst>
            </p:cNvPr>
            <p:cNvCxnSpPr/>
            <p:nvPr/>
          </p:nvCxnSpPr>
          <p:spPr>
            <a:xfrm>
              <a:off x="1486232" y="5111567"/>
              <a:ext cx="0" cy="347663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46">
              <a:extLst>
                <a:ext uri="{FF2B5EF4-FFF2-40B4-BE49-F238E27FC236}">
                  <a16:creationId xmlns="" xmlns:a16="http://schemas.microsoft.com/office/drawing/2014/main" id="{8CA13D84-E34E-4A54-BC63-9ED1FAB9FB3C}"/>
                </a:ext>
              </a:extLst>
            </p:cNvPr>
            <p:cNvCxnSpPr/>
            <p:nvPr/>
          </p:nvCxnSpPr>
          <p:spPr>
            <a:xfrm flipV="1">
              <a:off x="1576720" y="5327816"/>
              <a:ext cx="0" cy="128002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47">
              <a:extLst>
                <a:ext uri="{FF2B5EF4-FFF2-40B4-BE49-F238E27FC236}">
                  <a16:creationId xmlns="" xmlns:a16="http://schemas.microsoft.com/office/drawing/2014/main" id="{FE7A8FA5-F8F0-4AD3-B031-FC399A88D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9108" y="5278256"/>
              <a:ext cx="0" cy="177562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48">
              <a:extLst>
                <a:ext uri="{FF2B5EF4-FFF2-40B4-BE49-F238E27FC236}">
                  <a16:creationId xmlns="" xmlns:a16="http://schemas.microsoft.com/office/drawing/2014/main" id="{AEC022F0-DF4B-43EA-9CEB-9F2B21FF2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1497" y="5223050"/>
              <a:ext cx="0" cy="232768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49">
              <a:extLst>
                <a:ext uri="{FF2B5EF4-FFF2-40B4-BE49-F238E27FC236}">
                  <a16:creationId xmlns="" xmlns:a16="http://schemas.microsoft.com/office/drawing/2014/main" id="{EE6F346B-CBDE-4B8F-8B54-3B0686FBA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8647" y="5170662"/>
              <a:ext cx="0" cy="285156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等腰三角形 50">
              <a:extLst>
                <a:ext uri="{FF2B5EF4-FFF2-40B4-BE49-F238E27FC236}">
                  <a16:creationId xmlns="" xmlns:a16="http://schemas.microsoft.com/office/drawing/2014/main" id="{2A1F9099-21B1-4C2A-9A9D-3C50E9615097}"/>
                </a:ext>
              </a:extLst>
            </p:cNvPr>
            <p:cNvSpPr/>
            <p:nvPr/>
          </p:nvSpPr>
          <p:spPr>
            <a:xfrm rot="10800000">
              <a:off x="4352295" y="5062601"/>
              <a:ext cx="200025" cy="166688"/>
            </a:xfrm>
            <a:prstGeom prst="triangle">
              <a:avLst/>
            </a:prstGeom>
            <a:solidFill>
              <a:schemeClr val="accent1">
                <a:alpha val="0"/>
              </a:schemeClr>
            </a:solidFill>
            <a:ln w="3810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1" name="直接连接符 51">
              <a:extLst>
                <a:ext uri="{FF2B5EF4-FFF2-40B4-BE49-F238E27FC236}">
                  <a16:creationId xmlns="" xmlns:a16="http://schemas.microsoft.com/office/drawing/2014/main" id="{13F91074-CF47-46BF-9702-93A31DFB2BE3}"/>
                </a:ext>
              </a:extLst>
            </p:cNvPr>
            <p:cNvCxnSpPr/>
            <p:nvPr/>
          </p:nvCxnSpPr>
          <p:spPr>
            <a:xfrm>
              <a:off x="4452307" y="5062601"/>
              <a:ext cx="0" cy="347663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52">
              <a:extLst>
                <a:ext uri="{FF2B5EF4-FFF2-40B4-BE49-F238E27FC236}">
                  <a16:creationId xmlns="" xmlns:a16="http://schemas.microsoft.com/office/drawing/2014/main" id="{6C0F7183-AC0E-4290-B9ED-A1A65FF2B995}"/>
                </a:ext>
              </a:extLst>
            </p:cNvPr>
            <p:cNvCxnSpPr/>
            <p:nvPr/>
          </p:nvCxnSpPr>
          <p:spPr>
            <a:xfrm flipV="1">
              <a:off x="4542795" y="5278850"/>
              <a:ext cx="0" cy="128002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53">
              <a:extLst>
                <a:ext uri="{FF2B5EF4-FFF2-40B4-BE49-F238E27FC236}">
                  <a16:creationId xmlns="" xmlns:a16="http://schemas.microsoft.com/office/drawing/2014/main" id="{F5EF2539-A63D-4EFA-B61A-2463676A4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5183" y="5229290"/>
              <a:ext cx="0" cy="177562"/>
            </a:xfrm>
            <a:prstGeom prst="line">
              <a:avLst/>
            </a:prstGeom>
            <a:ln w="381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4" name="图片 62">
              <a:extLst>
                <a:ext uri="{FF2B5EF4-FFF2-40B4-BE49-F238E27FC236}">
                  <a16:creationId xmlns="" xmlns:a16="http://schemas.microsoft.com/office/drawing/2014/main" id="{56676E29-C99E-48F6-8816-98276542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131" y="3065448"/>
              <a:ext cx="763143" cy="751684"/>
            </a:xfrm>
            <a:prstGeom prst="rect">
              <a:avLst/>
            </a:prstGeom>
          </p:spPr>
        </p:pic>
        <p:pic>
          <p:nvPicPr>
            <p:cNvPr id="245" name="图片 63">
              <a:extLst>
                <a:ext uri="{FF2B5EF4-FFF2-40B4-BE49-F238E27FC236}">
                  <a16:creationId xmlns="" xmlns:a16="http://schemas.microsoft.com/office/drawing/2014/main" id="{8A98DAD9-F3CD-446F-9B72-8105DB1F7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9043" y="4890965"/>
              <a:ext cx="763143" cy="751684"/>
            </a:xfrm>
            <a:prstGeom prst="rect">
              <a:avLst/>
            </a:prstGeom>
          </p:spPr>
        </p:pic>
        <p:pic>
          <p:nvPicPr>
            <p:cNvPr id="246" name="图片 64">
              <a:extLst>
                <a:ext uri="{FF2B5EF4-FFF2-40B4-BE49-F238E27FC236}">
                  <a16:creationId xmlns="" xmlns:a16="http://schemas.microsoft.com/office/drawing/2014/main" id="{1614DAC4-E0DD-4CAA-83B6-4CC9A4B37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3044" y="3066221"/>
              <a:ext cx="779142" cy="783865"/>
            </a:xfrm>
            <a:prstGeom prst="rect">
              <a:avLst/>
            </a:prstGeom>
          </p:spPr>
        </p:pic>
        <p:pic>
          <p:nvPicPr>
            <p:cNvPr id="247" name="图片 65">
              <a:extLst>
                <a:ext uri="{FF2B5EF4-FFF2-40B4-BE49-F238E27FC236}">
                  <a16:creationId xmlns="" xmlns:a16="http://schemas.microsoft.com/office/drawing/2014/main" id="{F0B29540-3399-49C8-AE7C-7CF8E6A30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979" y="4829059"/>
              <a:ext cx="779142" cy="783865"/>
            </a:xfrm>
            <a:prstGeom prst="rect">
              <a:avLst/>
            </a:prstGeom>
          </p:spPr>
        </p:pic>
        <p:cxnSp>
          <p:nvCxnSpPr>
            <p:cNvPr id="248" name="直接箭头连接符 67">
              <a:extLst>
                <a:ext uri="{FF2B5EF4-FFF2-40B4-BE49-F238E27FC236}">
                  <a16:creationId xmlns="" xmlns:a16="http://schemas.microsoft.com/office/drawing/2014/main" id="{1FC77F5A-4890-4962-8CF0-42B9AEFC70BA}"/>
                </a:ext>
              </a:extLst>
            </p:cNvPr>
            <p:cNvCxnSpPr>
              <a:cxnSpLocks/>
            </p:cNvCxnSpPr>
            <p:nvPr/>
          </p:nvCxnSpPr>
          <p:spPr>
            <a:xfrm>
              <a:off x="2711670" y="4337953"/>
              <a:ext cx="767373" cy="0"/>
            </a:xfrm>
            <a:prstGeom prst="straightConnector1">
              <a:avLst/>
            </a:prstGeom>
            <a:ln w="38100">
              <a:solidFill>
                <a:srgbClr val="445469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矩形 72">
              <a:extLst>
                <a:ext uri="{FF2B5EF4-FFF2-40B4-BE49-F238E27FC236}">
                  <a16:creationId xmlns="" xmlns:a16="http://schemas.microsoft.com/office/drawing/2014/main" id="{C78C6595-1001-441E-92E1-B92299944FEA}"/>
                </a:ext>
              </a:extLst>
            </p:cNvPr>
            <p:cNvSpPr/>
            <p:nvPr/>
          </p:nvSpPr>
          <p:spPr>
            <a:xfrm>
              <a:off x="338522" y="4523763"/>
              <a:ext cx="8980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Home</a:t>
              </a:r>
            </a:p>
          </p:txBody>
        </p:sp>
        <p:sp>
          <p:nvSpPr>
            <p:cNvPr id="250" name="矩形 73">
              <a:extLst>
                <a:ext uri="{FF2B5EF4-FFF2-40B4-BE49-F238E27FC236}">
                  <a16:creationId xmlns="" xmlns:a16="http://schemas.microsoft.com/office/drawing/2014/main" id="{347E5771-E856-4A03-A185-137F73767CC8}"/>
                </a:ext>
              </a:extLst>
            </p:cNvPr>
            <p:cNvSpPr/>
            <p:nvPr/>
          </p:nvSpPr>
          <p:spPr>
            <a:xfrm>
              <a:off x="4797647" y="4523508"/>
              <a:ext cx="11977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Campus</a:t>
              </a:r>
            </a:p>
          </p:txBody>
        </p:sp>
        <p:pic>
          <p:nvPicPr>
            <p:cNvPr id="251" name="图片 74">
              <a:extLst>
                <a:ext uri="{FF2B5EF4-FFF2-40B4-BE49-F238E27FC236}">
                  <a16:creationId xmlns="" xmlns:a16="http://schemas.microsoft.com/office/drawing/2014/main" id="{5F1BCB5C-C034-4C82-9E7A-C907D7218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09" y="5115698"/>
              <a:ext cx="327786" cy="378475"/>
            </a:xfrm>
            <a:prstGeom prst="rect">
              <a:avLst/>
            </a:prstGeom>
          </p:spPr>
        </p:pic>
        <p:pic>
          <p:nvPicPr>
            <p:cNvPr id="252" name="图片 75">
              <a:extLst>
                <a:ext uri="{FF2B5EF4-FFF2-40B4-BE49-F238E27FC236}">
                  <a16:creationId xmlns="" xmlns:a16="http://schemas.microsoft.com/office/drawing/2014/main" id="{57C1C5AE-21E3-4441-959F-21048622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823" y="3370081"/>
              <a:ext cx="1047240" cy="226071"/>
            </a:xfrm>
            <a:prstGeom prst="rect">
              <a:avLst/>
            </a:prstGeom>
          </p:spPr>
        </p:pic>
        <p:sp>
          <p:nvSpPr>
            <p:cNvPr id="253" name="矩形 76">
              <a:extLst>
                <a:ext uri="{FF2B5EF4-FFF2-40B4-BE49-F238E27FC236}">
                  <a16:creationId xmlns="" xmlns:a16="http://schemas.microsoft.com/office/drawing/2014/main" id="{AEEC3904-AEC5-4B72-A573-4C8FED013DF6}"/>
                </a:ext>
              </a:extLst>
            </p:cNvPr>
            <p:cNvSpPr/>
            <p:nvPr/>
          </p:nvSpPr>
          <p:spPr>
            <a:xfrm>
              <a:off x="278138" y="5159306"/>
              <a:ext cx="851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Sprint</a:t>
              </a:r>
            </a:p>
          </p:txBody>
        </p:sp>
        <p:pic>
          <p:nvPicPr>
            <p:cNvPr id="254" name="图片 77">
              <a:extLst>
                <a:ext uri="{FF2B5EF4-FFF2-40B4-BE49-F238E27FC236}">
                  <a16:creationId xmlns="" xmlns:a16="http://schemas.microsoft.com/office/drawing/2014/main" id="{5CA461B7-C2CA-4D90-92BB-F4C9E09E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6316" y="3379762"/>
              <a:ext cx="1047240" cy="226071"/>
            </a:xfrm>
            <a:prstGeom prst="rect">
              <a:avLst/>
            </a:prstGeom>
          </p:spPr>
        </p:pic>
        <p:pic>
          <p:nvPicPr>
            <p:cNvPr id="255" name="图片 78">
              <a:extLst>
                <a:ext uri="{FF2B5EF4-FFF2-40B4-BE49-F238E27FC236}">
                  <a16:creationId xmlns="" xmlns:a16="http://schemas.microsoft.com/office/drawing/2014/main" id="{36D286D8-62C5-42FA-8E48-D34F8057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4332" y="5063456"/>
              <a:ext cx="327786" cy="378475"/>
            </a:xfrm>
            <a:prstGeom prst="rect">
              <a:avLst/>
            </a:prstGeom>
          </p:spPr>
        </p:pic>
        <p:sp>
          <p:nvSpPr>
            <p:cNvPr id="256" name="矩形 79">
              <a:extLst>
                <a:ext uri="{FF2B5EF4-FFF2-40B4-BE49-F238E27FC236}">
                  <a16:creationId xmlns="" xmlns:a16="http://schemas.microsoft.com/office/drawing/2014/main" id="{32CA9CC7-9E8A-45CF-B72C-DCFA21C10182}"/>
                </a:ext>
              </a:extLst>
            </p:cNvPr>
            <p:cNvSpPr/>
            <p:nvPr/>
          </p:nvSpPr>
          <p:spPr>
            <a:xfrm>
              <a:off x="4847261" y="5107064"/>
              <a:ext cx="851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Sprint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0147" y="7243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687928" y="1986976"/>
            <a:ext cx="6438563" cy="4483491"/>
            <a:chOff x="5687928" y="1986976"/>
            <a:chExt cx="6438563" cy="4483491"/>
          </a:xfrm>
        </p:grpSpPr>
        <p:sp>
          <p:nvSpPr>
            <p:cNvPr id="372" name="Rounded Rectangular Callout 371"/>
            <p:cNvSpPr/>
            <p:nvPr/>
          </p:nvSpPr>
          <p:spPr>
            <a:xfrm>
              <a:off x="6579203" y="1986976"/>
              <a:ext cx="5406928" cy="567274"/>
            </a:xfrm>
            <a:prstGeom prst="wedgeRoundRectCallout">
              <a:avLst>
                <a:gd name="adj1" fmla="val 35582"/>
                <a:gd name="adj2" fmla="val 42861"/>
                <a:gd name="adj3" fmla="val 166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Quantifying </a:t>
              </a:r>
              <a:r>
                <a:rPr lang="en-US" sz="3200" b="1" dirty="0">
                  <a:solidFill>
                    <a:schemeClr val="bg1"/>
                  </a:solidFill>
                </a:rPr>
                <a:t>cellular behaviors</a:t>
              </a:r>
            </a:p>
          </p:txBody>
        </p:sp>
        <p:graphicFrame>
          <p:nvGraphicFramePr>
            <p:cNvPr id="260" name="Chart 25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01629314"/>
                </p:ext>
              </p:extLst>
            </p:nvPr>
          </p:nvGraphicFramePr>
          <p:xfrm>
            <a:off x="5687928" y="2659896"/>
            <a:ext cx="5162882" cy="27469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61" name="Chart 26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64073377"/>
                </p:ext>
              </p:extLst>
            </p:nvPr>
          </p:nvGraphicFramePr>
          <p:xfrm>
            <a:off x="8881559" y="4523508"/>
            <a:ext cx="3244932" cy="1946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pic>
        <p:nvPicPr>
          <p:cNvPr id="45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6" y="2536449"/>
            <a:ext cx="1213459" cy="12134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58974" y="6149785"/>
            <a:ext cx="5872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“</a:t>
            </a:r>
            <a:r>
              <a:rPr lang="en-US" sz="2000" dirty="0" err="1">
                <a:solidFill>
                  <a:prstClr val="black"/>
                </a:solidFill>
              </a:rPr>
              <a:t>iCellular</a:t>
            </a:r>
            <a:r>
              <a:rPr lang="en-US" sz="2000" dirty="0">
                <a:solidFill>
                  <a:prstClr val="black"/>
                </a:solidFill>
              </a:rPr>
              <a:t>: Device-Customized Cellular Network Access </a:t>
            </a:r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on </a:t>
            </a:r>
            <a:r>
              <a:rPr lang="en-US" sz="2000" dirty="0">
                <a:solidFill>
                  <a:prstClr val="black"/>
                </a:solidFill>
              </a:rPr>
              <a:t>Commodity </a:t>
            </a:r>
            <a:r>
              <a:rPr lang="en-US" sz="2000" dirty="0" smtClean="0">
                <a:solidFill>
                  <a:prstClr val="black"/>
                </a:solidFill>
              </a:rPr>
              <a:t>Smartphones</a:t>
            </a:r>
            <a:r>
              <a:rPr lang="en-US" altLang="zh-CN" sz="20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”,</a:t>
            </a:r>
            <a:r>
              <a:rPr lang="zh-CN" altLang="en-US" sz="20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NSDI’16</a:t>
            </a:r>
            <a:endParaRPr lang="en-US" sz="20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0"/>
    </mc:Choice>
    <mc:Fallback xmlns="">
      <p:transition spd="slow" advTm="3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云形 178">
            <a:extLst>
              <a:ext uri="{FF2B5EF4-FFF2-40B4-BE49-F238E27FC236}">
                <a16:creationId xmlns="" xmlns:a16="http://schemas.microsoft.com/office/drawing/2014/main" id="{E2E3D017-5613-4298-97B7-298C3305EC93}"/>
              </a:ext>
            </a:extLst>
          </p:cNvPr>
          <p:cNvSpPr/>
          <p:nvPr/>
        </p:nvSpPr>
        <p:spPr>
          <a:xfrm>
            <a:off x="129438" y="2327105"/>
            <a:ext cx="2014666" cy="1164095"/>
          </a:xfrm>
          <a:prstGeom prst="cloud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609FCE"/>
            </a:solidFill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Internet</a:t>
            </a:r>
            <a:endParaRPr lang="zh-CN" altLang="en-US" sz="24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Rectangle 19">
            <a:extLst>
              <a:ext uri="{FF2B5EF4-FFF2-40B4-BE49-F238E27FC236}">
                <a16:creationId xmlns="" xmlns:a16="http://schemas.microsoft.com/office/drawing/2014/main" id="{2A8E4ED0-2B9D-40B0-8B38-D92B12A9F3BB}"/>
              </a:ext>
            </a:extLst>
          </p:cNvPr>
          <p:cNvSpPr/>
          <p:nvPr/>
        </p:nvSpPr>
        <p:spPr>
          <a:xfrm>
            <a:off x="-2" y="446375"/>
            <a:ext cx="10521639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It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is not Easy to Understand Cellular Network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4" name="Slide Number Placeholder 1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06872" y="3612407"/>
            <a:ext cx="1620981" cy="2514599"/>
            <a:chOff x="3603277" y="2119745"/>
            <a:chExt cx="1620981" cy="2514599"/>
          </a:xfrm>
        </p:grpSpPr>
        <p:grpSp>
          <p:nvGrpSpPr>
            <p:cNvPr id="6" name="Group 5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077850" y="4175858"/>
            <a:ext cx="1620981" cy="2514599"/>
            <a:chOff x="3603277" y="2119745"/>
            <a:chExt cx="1620981" cy="2514599"/>
          </a:xfrm>
        </p:grpSpPr>
        <p:grpSp>
          <p:nvGrpSpPr>
            <p:cNvPr id="24" name="Group 23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89788" y="4175858"/>
            <a:ext cx="1620981" cy="2514599"/>
            <a:chOff x="3603277" y="2119745"/>
            <a:chExt cx="1620981" cy="2514599"/>
          </a:xfrm>
        </p:grpSpPr>
        <p:grpSp>
          <p:nvGrpSpPr>
            <p:cNvPr id="41" name="Group 40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10691" y="4397764"/>
            <a:ext cx="1173683" cy="709814"/>
            <a:chOff x="7895364" y="3897206"/>
            <a:chExt cx="1173683" cy="709814"/>
          </a:xfrm>
        </p:grpSpPr>
        <p:sp>
          <p:nvSpPr>
            <p:cNvPr id="58" name="Rectangle 57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0732" y="4859348"/>
            <a:ext cx="1173683" cy="709814"/>
            <a:chOff x="7895364" y="3897206"/>
            <a:chExt cx="1173683" cy="709814"/>
          </a:xfrm>
        </p:grpSpPr>
        <p:sp>
          <p:nvSpPr>
            <p:cNvPr id="62" name="Rectangle 61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68599" y="6083071"/>
            <a:ext cx="1265834" cy="554043"/>
            <a:chOff x="7399794" y="-3593265"/>
            <a:chExt cx="1748118" cy="765134"/>
          </a:xfrm>
        </p:grpSpPr>
        <p:sp>
          <p:nvSpPr>
            <p:cNvPr id="66" name="Rounded Rectangle 65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b="49065"/>
          <a:stretch/>
        </p:blipFill>
        <p:spPr>
          <a:xfrm>
            <a:off x="253877" y="4301569"/>
            <a:ext cx="4669445" cy="238697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6245107" y="5001845"/>
            <a:ext cx="1173683" cy="709814"/>
            <a:chOff x="7895364" y="3897206"/>
            <a:chExt cx="1173683" cy="709814"/>
          </a:xfrm>
        </p:grpSpPr>
        <p:sp>
          <p:nvSpPr>
            <p:cNvPr id="75" name="Rectangle 74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/>
          <a:srcRect b="48693"/>
          <a:stretch/>
        </p:blipFill>
        <p:spPr>
          <a:xfrm>
            <a:off x="7001432" y="4290634"/>
            <a:ext cx="4730841" cy="2397910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468223" y="6165593"/>
            <a:ext cx="220515" cy="513929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80" name="Oval 7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0108099" y="5157079"/>
            <a:ext cx="650545" cy="790911"/>
            <a:chOff x="6197689" y="1120974"/>
            <a:chExt cx="650545" cy="790911"/>
          </a:xfrm>
          <a:solidFill>
            <a:schemeClr val="bg1">
              <a:lumMod val="50000"/>
            </a:schemeClr>
          </a:solidFill>
        </p:grpSpPr>
        <p:grpSp>
          <p:nvGrpSpPr>
            <p:cNvPr id="87" name="Group 86"/>
            <p:cNvGrpSpPr/>
            <p:nvPr/>
          </p:nvGrpSpPr>
          <p:grpSpPr>
            <a:xfrm>
              <a:off x="6197689" y="1120974"/>
              <a:ext cx="335647" cy="782253"/>
              <a:chOff x="7298031" y="544985"/>
              <a:chExt cx="563685" cy="1313714"/>
            </a:xfrm>
            <a:grpFill/>
          </p:grpSpPr>
          <p:sp>
            <p:nvSpPr>
              <p:cNvPr id="95" name="Oval 94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2422063">
                <a:off x="7298031" y="848724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6516143" y="1376088"/>
              <a:ext cx="332091" cy="535797"/>
              <a:chOff x="7047463" y="544985"/>
              <a:chExt cx="814253" cy="1313714"/>
            </a:xfrm>
            <a:grpFill/>
          </p:grpSpPr>
          <p:sp>
            <p:nvSpPr>
              <p:cNvPr id="89" name="Oval 88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 rot="6239655">
                <a:off x="7193375" y="698040"/>
                <a:ext cx="187949" cy="479773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10125213" y="6056500"/>
            <a:ext cx="1265834" cy="554043"/>
            <a:chOff x="7399794" y="-3593265"/>
            <a:chExt cx="1748118" cy="765134"/>
          </a:xfrm>
        </p:grpSpPr>
        <p:sp>
          <p:nvSpPr>
            <p:cNvPr id="102" name="Rounded Rectangle 101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642485" y="49529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911185" y="51500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7" name="Oval 116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1020882" y="5119956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24" name="Oval 123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b="44712"/>
          <a:stretch/>
        </p:blipFill>
        <p:spPr>
          <a:xfrm>
            <a:off x="4097614" y="4286830"/>
            <a:ext cx="4698872" cy="24017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7368760" y="4502414"/>
            <a:ext cx="335647" cy="782253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132" name="Oval 131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7776" y="5996544"/>
            <a:ext cx="692000" cy="692000"/>
          </a:xfrm>
          <a:prstGeom prst="rect">
            <a:avLst/>
          </a:prstGeom>
        </p:spPr>
      </p:pic>
      <p:pic>
        <p:nvPicPr>
          <p:cNvPr id="13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10865" y="5996544"/>
            <a:ext cx="692000" cy="692000"/>
          </a:xfrm>
          <a:prstGeom prst="rect">
            <a:avLst/>
          </a:prstGeom>
        </p:spPr>
      </p:pic>
      <p:pic>
        <p:nvPicPr>
          <p:cNvPr id="14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56499" y="5996544"/>
            <a:ext cx="692000" cy="692000"/>
          </a:xfrm>
          <a:prstGeom prst="rect">
            <a:avLst/>
          </a:prstGeom>
        </p:spPr>
      </p:pic>
      <p:sp>
        <p:nvSpPr>
          <p:cNvPr id="141" name="圆角矩形 64"/>
          <p:cNvSpPr/>
          <p:nvPr/>
        </p:nvSpPr>
        <p:spPr>
          <a:xfrm>
            <a:off x="8090677" y="1463802"/>
            <a:ext cx="3994221" cy="255723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8204763" y="3460508"/>
            <a:ext cx="3796586" cy="4632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Physical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8204763" y="2988776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Link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8204764" y="2517044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Resource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8204764" y="2045312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Mobility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8204764" y="1573580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Session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010" y="1491546"/>
            <a:ext cx="1402667" cy="2909236"/>
          </a:xfrm>
          <a:prstGeom prst="rect">
            <a:avLst/>
          </a:prstGeom>
        </p:spPr>
      </p:pic>
      <p:sp>
        <p:nvSpPr>
          <p:cNvPr id="148" name="Rounded Rectangle 147"/>
          <p:cNvSpPr/>
          <p:nvPr/>
        </p:nvSpPr>
        <p:spPr>
          <a:xfrm>
            <a:off x="6554489" y="1799817"/>
            <a:ext cx="1302075" cy="2364146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6534433" y="3187975"/>
            <a:ext cx="133578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0" name="Rounded Rectangle 149"/>
          <p:cNvSpPr/>
          <p:nvPr/>
        </p:nvSpPr>
        <p:spPr>
          <a:xfrm>
            <a:off x="6551685" y="1792320"/>
            <a:ext cx="1304879" cy="1388373"/>
          </a:xfrm>
          <a:prstGeom prst="roundRect">
            <a:avLst>
              <a:gd name="adj" fmla="val 20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72" y="2452901"/>
            <a:ext cx="501201" cy="501201"/>
          </a:xfrm>
          <a:prstGeom prst="rect">
            <a:avLst/>
          </a:prstGeom>
        </p:spPr>
      </p:pic>
      <p:sp>
        <p:nvSpPr>
          <p:cNvPr id="152" name="文本框 120"/>
          <p:cNvSpPr txBox="1"/>
          <p:nvPr/>
        </p:nvSpPr>
        <p:spPr>
          <a:xfrm>
            <a:off x="6486715" y="2832539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Helvetica Neue" charset="0"/>
                <a:ea typeface="Helvetica Neue" charset="0"/>
                <a:cs typeface="Helvetica Neue" charset="0"/>
              </a:rPr>
              <a:t>SW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2512" y="3221415"/>
            <a:ext cx="912336" cy="912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953" y="2460275"/>
            <a:ext cx="493120" cy="493120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 flipH="1">
            <a:off x="7843057" y="1466088"/>
            <a:ext cx="247621" cy="17448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870218" y="4019677"/>
            <a:ext cx="254671" cy="14249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04" y="1857442"/>
            <a:ext cx="501201" cy="501201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44" y="1849734"/>
            <a:ext cx="497423" cy="497423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2540213" y="2361527"/>
            <a:ext cx="1445776" cy="109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Cellular Core</a:t>
            </a:r>
          </a:p>
        </p:txBody>
      </p:sp>
      <p:pic>
        <p:nvPicPr>
          <p:cNvPr id="16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85979" y="2558065"/>
            <a:ext cx="692000" cy="692000"/>
          </a:xfrm>
          <a:prstGeom prst="rect">
            <a:avLst/>
          </a:prstGeom>
        </p:spPr>
      </p:pic>
      <p:cxnSp>
        <p:nvCxnSpPr>
          <p:cNvPr id="164" name="Straight Connector 163"/>
          <p:cNvCxnSpPr>
            <a:stCxn id="80" idx="0"/>
          </p:cNvCxnSpPr>
          <p:nvPr/>
        </p:nvCxnSpPr>
        <p:spPr>
          <a:xfrm flipV="1">
            <a:off x="763776" y="3477740"/>
            <a:ext cx="1935055" cy="2518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40" idx="0"/>
          </p:cNvCxnSpPr>
          <p:nvPr/>
        </p:nvCxnSpPr>
        <p:spPr>
          <a:xfrm flipH="1" flipV="1">
            <a:off x="3263101" y="3455030"/>
            <a:ext cx="1539398" cy="25415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86" idx="3"/>
          </p:cNvCxnSpPr>
          <p:nvPr/>
        </p:nvCxnSpPr>
        <p:spPr>
          <a:xfrm flipH="1" flipV="1">
            <a:off x="3603812" y="3477740"/>
            <a:ext cx="3707053" cy="2864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67" idx="3"/>
          </p:cNvCxnSpPr>
          <p:nvPr/>
        </p:nvCxnSpPr>
        <p:spPr>
          <a:xfrm>
            <a:off x="2141615" y="2901706"/>
            <a:ext cx="398598" cy="657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3985989" y="2904065"/>
            <a:ext cx="299990" cy="42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20"/>
          <p:cNvSpPr txBox="1"/>
          <p:nvPr/>
        </p:nvSpPr>
        <p:spPr>
          <a:xfrm>
            <a:off x="6473183" y="311110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Helvetica Neue" charset="0"/>
                <a:ea typeface="Helvetica Neue" charset="0"/>
                <a:cs typeface="Helvetica Neue" charset="0"/>
              </a:rPr>
              <a:t>HW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>
            <a:off x="4909747" y="2910776"/>
            <a:ext cx="157696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ounded Rectangular Callout 172"/>
          <p:cNvSpPr/>
          <p:nvPr/>
        </p:nvSpPr>
        <p:spPr>
          <a:xfrm>
            <a:off x="209926" y="1239347"/>
            <a:ext cx="6082084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 1: </a:t>
            </a:r>
            <a:r>
              <a:rPr lang="en-US" sz="28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Cellular as a </a:t>
            </a:r>
            <a:r>
              <a:rPr 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Black Box</a:t>
            </a:r>
          </a:p>
        </p:txBody>
      </p:sp>
      <p:sp>
        <p:nvSpPr>
          <p:cNvPr id="175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2429903" y="2245238"/>
            <a:ext cx="2705025" cy="1355227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? ?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6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8106852" y="1460760"/>
            <a:ext cx="3978046" cy="2555658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? ?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4" name="Rounded Rectangular Callout 173"/>
          <p:cNvSpPr/>
          <p:nvPr/>
        </p:nvSpPr>
        <p:spPr>
          <a:xfrm>
            <a:off x="209926" y="1866380"/>
            <a:ext cx="6082084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 2: </a:t>
            </a:r>
            <a:r>
              <a:rPr lang="en-US" altLang="zh-CN" sz="2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r>
              <a:rPr lang="zh-CN" altLang="en-US" sz="28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zh-CN" altLang="en-US" sz="2800" b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scale</a:t>
            </a:r>
            <a:endParaRPr lang="en-US" sz="280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316108" y="567558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3" name="Rounded Rectangle 182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4262050" y="567558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7207245" y="565683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6" name="Rounded Rectangle 185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6548652" y="3162799"/>
            <a:ext cx="1321566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6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5" grpId="0" animBg="1"/>
      <p:bldP spid="176" grpId="0" animBg="1"/>
      <p:bldP spid="174" grpId="0" animBg="1"/>
      <p:bldP spid="182" grpId="0" animBg="1"/>
      <p:bldP spid="183" grpId="0" animBg="1"/>
      <p:bldP spid="184" grpId="0" animBg="1"/>
      <p:bldP spid="1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0" y="1989138"/>
            <a:ext cx="12192000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Helvetica Neue" charset="0"/>
                <a:ea typeface="Helvetica Neue" charset="0"/>
                <a:cs typeface="Helvetica Neue" charset="0"/>
              </a:rPr>
              <a:t>Can Researchers and Developers Analyze the “</a:t>
            </a:r>
            <a:r>
              <a:rPr lang="en-US" sz="5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Black-box</a:t>
            </a:r>
            <a:r>
              <a:rPr lang="en-US" sz="5400" dirty="0">
                <a:latin typeface="Helvetica Neue" charset="0"/>
                <a:ea typeface="Helvetica Neue" charset="0"/>
                <a:cs typeface="Helvetica Neue" charset="0"/>
              </a:rPr>
              <a:t>” Cellular Network </a:t>
            </a:r>
            <a:r>
              <a:rPr lang="en-US" sz="5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at Scale</a:t>
            </a:r>
            <a:r>
              <a:rPr lang="en-US" sz="5400" dirty="0"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113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云形 186">
            <a:extLst>
              <a:ext uri="{FF2B5EF4-FFF2-40B4-BE49-F238E27FC236}">
                <a16:creationId xmlns="" xmlns:a16="http://schemas.microsoft.com/office/drawing/2014/main" id="{70FEE188-1506-4531-9B2F-D0DB615A2813}"/>
              </a:ext>
            </a:extLst>
          </p:cNvPr>
          <p:cNvSpPr/>
          <p:nvPr/>
        </p:nvSpPr>
        <p:spPr>
          <a:xfrm>
            <a:off x="129438" y="2327105"/>
            <a:ext cx="2014666" cy="1164095"/>
          </a:xfrm>
          <a:prstGeom prst="cloud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609FCE"/>
            </a:solidFill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Internet</a:t>
            </a:r>
            <a:endParaRPr lang="zh-CN" altLang="en-US" sz="24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Rectangle 19">
            <a:extLst>
              <a:ext uri="{FF2B5EF4-FFF2-40B4-BE49-F238E27FC236}">
                <a16:creationId xmlns="" xmlns:a16="http://schemas.microsoft.com/office/drawing/2014/main" id="{2A8E4ED0-2B9D-40B0-8B38-D92B12A9F3BB}"/>
              </a:ext>
            </a:extLst>
          </p:cNvPr>
          <p:cNvSpPr/>
          <p:nvPr/>
        </p:nvSpPr>
        <p:spPr>
          <a:xfrm>
            <a:off x="-2" y="446375"/>
            <a:ext cx="11391049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46"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  </a:t>
            </a:r>
            <a:r>
              <a:rPr lang="en-US" altLang="zh-CN" sz="3600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cniCloud</a:t>
            </a: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: Analyzing </a:t>
            </a:r>
            <a:r>
              <a:rPr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微软雅黑" pitchFamily="34" charset="-122"/>
              </a:rPr>
              <a:t>the Cellular Network at Scale </a:t>
            </a:r>
            <a:endParaRPr lang="zh-CN" altLang="en-US" sz="3600" b="1" dirty="0">
              <a:solidFill>
                <a:srgbClr val="FFFF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4" name="Slide Number Placeholder 1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06872" y="3612407"/>
            <a:ext cx="1620981" cy="2514599"/>
            <a:chOff x="3603277" y="2119745"/>
            <a:chExt cx="1620981" cy="2514599"/>
          </a:xfrm>
        </p:grpSpPr>
        <p:grpSp>
          <p:nvGrpSpPr>
            <p:cNvPr id="6" name="Group 5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49A075-DFF4-2045-8324-40BF310EB4D7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077850" y="4175858"/>
            <a:ext cx="1620981" cy="2514599"/>
            <a:chOff x="3603277" y="2119745"/>
            <a:chExt cx="1620981" cy="2514599"/>
          </a:xfrm>
        </p:grpSpPr>
        <p:grpSp>
          <p:nvGrpSpPr>
            <p:cNvPr id="24" name="Group 23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89788" y="4175858"/>
            <a:ext cx="1620981" cy="2514599"/>
            <a:chOff x="3603277" y="2119745"/>
            <a:chExt cx="1620981" cy="2514599"/>
          </a:xfrm>
        </p:grpSpPr>
        <p:grpSp>
          <p:nvGrpSpPr>
            <p:cNvPr id="41" name="Group 40"/>
            <p:cNvGrpSpPr/>
            <p:nvPr/>
          </p:nvGrpSpPr>
          <p:grpSpPr>
            <a:xfrm>
              <a:off x="3603277" y="2119745"/>
              <a:ext cx="1620981" cy="2514599"/>
              <a:chOff x="3603277" y="2119745"/>
              <a:chExt cx="1620981" cy="251459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603277" y="3090845"/>
                <a:ext cx="1620981" cy="15434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154571" y="2119745"/>
                <a:ext cx="1069687" cy="971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272725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93970" y="2361437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72725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93970" y="277235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72725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3970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33293" y="3201531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72725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93970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733293" y="3646914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72725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93970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33293" y="4109480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10691" y="4397764"/>
            <a:ext cx="1173683" cy="709814"/>
            <a:chOff x="7895364" y="3897206"/>
            <a:chExt cx="1173683" cy="709814"/>
          </a:xfrm>
        </p:grpSpPr>
        <p:sp>
          <p:nvSpPr>
            <p:cNvPr id="58" name="Rectangle 57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0732" y="4859348"/>
            <a:ext cx="1173683" cy="709814"/>
            <a:chOff x="7895364" y="3897206"/>
            <a:chExt cx="1173683" cy="709814"/>
          </a:xfrm>
        </p:grpSpPr>
        <p:sp>
          <p:nvSpPr>
            <p:cNvPr id="62" name="Rectangle 61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68599" y="6083071"/>
            <a:ext cx="1265834" cy="554043"/>
            <a:chOff x="7399794" y="-3593265"/>
            <a:chExt cx="1748118" cy="765134"/>
          </a:xfrm>
        </p:grpSpPr>
        <p:sp>
          <p:nvSpPr>
            <p:cNvPr id="66" name="Rounded Rectangle 65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b="49065"/>
          <a:stretch/>
        </p:blipFill>
        <p:spPr>
          <a:xfrm>
            <a:off x="253877" y="4301569"/>
            <a:ext cx="4669445" cy="238697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6245107" y="5001845"/>
            <a:ext cx="1173683" cy="709814"/>
            <a:chOff x="7895364" y="3897206"/>
            <a:chExt cx="1173683" cy="709814"/>
          </a:xfrm>
        </p:grpSpPr>
        <p:sp>
          <p:nvSpPr>
            <p:cNvPr id="75" name="Rectangle 74"/>
            <p:cNvSpPr/>
            <p:nvPr/>
          </p:nvSpPr>
          <p:spPr>
            <a:xfrm>
              <a:off x="8023347" y="4226312"/>
              <a:ext cx="917719" cy="3807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/>
            <p:cNvSpPr/>
            <p:nvPr/>
          </p:nvSpPr>
          <p:spPr>
            <a:xfrm>
              <a:off x="7895364" y="3897206"/>
              <a:ext cx="1173683" cy="33692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322176" y="4322525"/>
              <a:ext cx="320057" cy="284495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/>
          <a:srcRect b="48693"/>
          <a:stretch/>
        </p:blipFill>
        <p:spPr>
          <a:xfrm>
            <a:off x="7001432" y="4290634"/>
            <a:ext cx="4730841" cy="2397910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468223" y="6165593"/>
            <a:ext cx="220515" cy="513929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80" name="Oval 7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0108099" y="5157079"/>
            <a:ext cx="650545" cy="790911"/>
            <a:chOff x="6197689" y="1120974"/>
            <a:chExt cx="650545" cy="790911"/>
          </a:xfrm>
          <a:solidFill>
            <a:schemeClr val="bg1">
              <a:lumMod val="50000"/>
            </a:schemeClr>
          </a:solidFill>
        </p:grpSpPr>
        <p:grpSp>
          <p:nvGrpSpPr>
            <p:cNvPr id="87" name="Group 86"/>
            <p:cNvGrpSpPr/>
            <p:nvPr/>
          </p:nvGrpSpPr>
          <p:grpSpPr>
            <a:xfrm>
              <a:off x="6197689" y="1120974"/>
              <a:ext cx="335647" cy="782253"/>
              <a:chOff x="7298031" y="544985"/>
              <a:chExt cx="563685" cy="1313714"/>
            </a:xfrm>
            <a:grpFill/>
          </p:grpSpPr>
          <p:sp>
            <p:nvSpPr>
              <p:cNvPr id="95" name="Oval 94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2422063">
                <a:off x="7298031" y="848724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6516143" y="1376088"/>
              <a:ext cx="332091" cy="535797"/>
              <a:chOff x="7047463" y="544985"/>
              <a:chExt cx="814253" cy="1313714"/>
            </a:xfrm>
            <a:grpFill/>
          </p:grpSpPr>
          <p:sp>
            <p:nvSpPr>
              <p:cNvPr id="89" name="Oval 88"/>
              <p:cNvSpPr/>
              <p:nvPr/>
            </p:nvSpPr>
            <p:spPr>
              <a:xfrm>
                <a:off x="7418790" y="544985"/>
                <a:ext cx="325413" cy="3254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418790" y="875871"/>
                <a:ext cx="325413" cy="640262"/>
              </a:xfrm>
              <a:prstGeom prst="roundRect">
                <a:avLst>
                  <a:gd name="adj" fmla="val 255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 rot="6239655">
                <a:off x="7193375" y="698040"/>
                <a:ext cx="187949" cy="479773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 rot="8438639">
                <a:off x="7673767" y="847283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 rot="740291">
                <a:off x="7376803" y="1378929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 rot="20736593">
                <a:off x="7610942" y="1377641"/>
                <a:ext cx="187949" cy="479770"/>
              </a:xfrm>
              <a:prstGeom prst="roundRect">
                <a:avLst>
                  <a:gd name="adj" fmla="val 469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10125213" y="6056500"/>
            <a:ext cx="1265834" cy="554043"/>
            <a:chOff x="7399794" y="-3593265"/>
            <a:chExt cx="1748118" cy="765134"/>
          </a:xfrm>
        </p:grpSpPr>
        <p:sp>
          <p:nvSpPr>
            <p:cNvPr id="102" name="Rounded Rectangle 101"/>
            <p:cNvSpPr/>
            <p:nvPr/>
          </p:nvSpPr>
          <p:spPr>
            <a:xfrm>
              <a:off x="7399794" y="-3593265"/>
              <a:ext cx="1748118" cy="61781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535534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8650072" y="-3122771"/>
              <a:ext cx="294640" cy="2946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60084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7955786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8310723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8665659" y="-3472606"/>
              <a:ext cx="251556" cy="202515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642485" y="49529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911185" y="5150088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17" name="Oval 116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1020882" y="5119956"/>
            <a:ext cx="166456" cy="387939"/>
            <a:chOff x="7298031" y="544985"/>
            <a:chExt cx="563685" cy="1313714"/>
          </a:xfrm>
          <a:solidFill>
            <a:schemeClr val="bg1">
              <a:lumMod val="75000"/>
            </a:schemeClr>
          </a:solidFill>
        </p:grpSpPr>
        <p:sp>
          <p:nvSpPr>
            <p:cNvPr id="124" name="Oval 123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b="44712"/>
          <a:stretch/>
        </p:blipFill>
        <p:spPr>
          <a:xfrm>
            <a:off x="4097614" y="4286830"/>
            <a:ext cx="4698872" cy="24017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7368760" y="4502414"/>
            <a:ext cx="335647" cy="782253"/>
            <a:chOff x="7298031" y="544985"/>
            <a:chExt cx="563685" cy="1313714"/>
          </a:xfrm>
          <a:solidFill>
            <a:schemeClr val="bg1">
              <a:lumMod val="50000"/>
            </a:schemeClr>
          </a:solidFill>
        </p:grpSpPr>
        <p:sp>
          <p:nvSpPr>
            <p:cNvPr id="132" name="Oval 131"/>
            <p:cNvSpPr/>
            <p:nvPr/>
          </p:nvSpPr>
          <p:spPr>
            <a:xfrm>
              <a:off x="7418790" y="544985"/>
              <a:ext cx="325413" cy="325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418790" y="875871"/>
              <a:ext cx="325413" cy="640262"/>
            </a:xfrm>
            <a:prstGeom prst="roundRect">
              <a:avLst>
                <a:gd name="adj" fmla="val 255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422063">
              <a:off x="7298031" y="848724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8438639">
              <a:off x="7673767" y="847283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740291">
              <a:off x="7376803" y="1378929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20736593">
              <a:off x="7610942" y="1377641"/>
              <a:ext cx="187949" cy="479770"/>
            </a:xfrm>
            <a:prstGeom prst="roundRect">
              <a:avLst>
                <a:gd name="adj" fmla="val 46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7776" y="5996544"/>
            <a:ext cx="692000" cy="692000"/>
          </a:xfrm>
          <a:prstGeom prst="rect">
            <a:avLst/>
          </a:prstGeom>
        </p:spPr>
      </p:pic>
      <p:pic>
        <p:nvPicPr>
          <p:cNvPr id="13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10865" y="5996544"/>
            <a:ext cx="692000" cy="692000"/>
          </a:xfrm>
          <a:prstGeom prst="rect">
            <a:avLst/>
          </a:prstGeom>
        </p:spPr>
      </p:pic>
      <p:pic>
        <p:nvPicPr>
          <p:cNvPr id="14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56499" y="5996544"/>
            <a:ext cx="692000" cy="692000"/>
          </a:xfrm>
          <a:prstGeom prst="rect">
            <a:avLst/>
          </a:prstGeom>
        </p:spPr>
      </p:pic>
      <p:sp>
        <p:nvSpPr>
          <p:cNvPr id="141" name="圆角矩形 64"/>
          <p:cNvSpPr/>
          <p:nvPr/>
        </p:nvSpPr>
        <p:spPr>
          <a:xfrm>
            <a:off x="8090677" y="1463802"/>
            <a:ext cx="3994221" cy="255723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8204763" y="3460508"/>
            <a:ext cx="3796586" cy="4632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Physical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8204763" y="2988776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Link Layer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8204764" y="2517044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Resource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8204764" y="2045312"/>
            <a:ext cx="3796585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Mobility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8204764" y="1573580"/>
            <a:ext cx="3796586" cy="441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Session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Management</a:t>
            </a:r>
            <a:r>
              <a:rPr lang="zh-CN" altLang="en-US" sz="2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010" y="1491546"/>
            <a:ext cx="1402667" cy="2909236"/>
          </a:xfrm>
          <a:prstGeom prst="rect">
            <a:avLst/>
          </a:prstGeom>
        </p:spPr>
      </p:pic>
      <p:sp>
        <p:nvSpPr>
          <p:cNvPr id="148" name="Rounded Rectangle 147"/>
          <p:cNvSpPr/>
          <p:nvPr/>
        </p:nvSpPr>
        <p:spPr>
          <a:xfrm>
            <a:off x="6554489" y="1799817"/>
            <a:ext cx="1302075" cy="2364146"/>
          </a:xfrm>
          <a:prstGeom prst="roundRect">
            <a:avLst>
              <a:gd name="adj" fmla="val 20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6534433" y="3187975"/>
            <a:ext cx="133578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0" name="Rounded Rectangle 149"/>
          <p:cNvSpPr/>
          <p:nvPr/>
        </p:nvSpPr>
        <p:spPr>
          <a:xfrm>
            <a:off x="6551685" y="1792320"/>
            <a:ext cx="1304879" cy="1388373"/>
          </a:xfrm>
          <a:prstGeom prst="roundRect">
            <a:avLst>
              <a:gd name="adj" fmla="val 20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72" y="2452901"/>
            <a:ext cx="501201" cy="501201"/>
          </a:xfrm>
          <a:prstGeom prst="rect">
            <a:avLst/>
          </a:prstGeom>
        </p:spPr>
      </p:pic>
      <p:sp>
        <p:nvSpPr>
          <p:cNvPr id="152" name="文本框 120"/>
          <p:cNvSpPr txBox="1"/>
          <p:nvPr/>
        </p:nvSpPr>
        <p:spPr>
          <a:xfrm>
            <a:off x="6486715" y="2832539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Helvetica Neue" charset="0"/>
                <a:ea typeface="Helvetica Neue" charset="0"/>
                <a:cs typeface="Helvetica Neue" charset="0"/>
              </a:rPr>
              <a:t>SW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2512" y="3221415"/>
            <a:ext cx="912336" cy="912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953" y="2460275"/>
            <a:ext cx="493120" cy="493120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 flipH="1">
            <a:off x="7843057" y="1466088"/>
            <a:ext cx="247621" cy="17448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870218" y="4019677"/>
            <a:ext cx="254671" cy="14249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04" y="1857442"/>
            <a:ext cx="501201" cy="501201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44" y="1849734"/>
            <a:ext cx="497423" cy="497423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2540213" y="2361527"/>
            <a:ext cx="1445776" cy="109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Cellular Core</a:t>
            </a:r>
          </a:p>
        </p:txBody>
      </p:sp>
      <p:pic>
        <p:nvPicPr>
          <p:cNvPr id="16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85979" y="2558065"/>
            <a:ext cx="692000" cy="692000"/>
          </a:xfrm>
          <a:prstGeom prst="rect">
            <a:avLst/>
          </a:prstGeom>
        </p:spPr>
      </p:pic>
      <p:cxnSp>
        <p:nvCxnSpPr>
          <p:cNvPr id="164" name="Straight Connector 163"/>
          <p:cNvCxnSpPr>
            <a:stCxn id="80" idx="0"/>
          </p:cNvCxnSpPr>
          <p:nvPr/>
        </p:nvCxnSpPr>
        <p:spPr>
          <a:xfrm flipV="1">
            <a:off x="763776" y="3477740"/>
            <a:ext cx="1935055" cy="2518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40" idx="0"/>
          </p:cNvCxnSpPr>
          <p:nvPr/>
        </p:nvCxnSpPr>
        <p:spPr>
          <a:xfrm flipH="1" flipV="1">
            <a:off x="3263101" y="3455030"/>
            <a:ext cx="1539398" cy="25415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86" idx="3"/>
          </p:cNvCxnSpPr>
          <p:nvPr/>
        </p:nvCxnSpPr>
        <p:spPr>
          <a:xfrm flipH="1" flipV="1">
            <a:off x="3603812" y="3477740"/>
            <a:ext cx="3707053" cy="286480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67" idx="3"/>
          </p:cNvCxnSpPr>
          <p:nvPr/>
        </p:nvCxnSpPr>
        <p:spPr>
          <a:xfrm>
            <a:off x="2141615" y="2901706"/>
            <a:ext cx="398598" cy="657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3985989" y="2904065"/>
            <a:ext cx="299990" cy="42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20"/>
          <p:cNvSpPr txBox="1"/>
          <p:nvPr/>
        </p:nvSpPr>
        <p:spPr>
          <a:xfrm>
            <a:off x="6473183" y="311110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Helvetica Neue" charset="0"/>
                <a:ea typeface="Helvetica Neue" charset="0"/>
                <a:cs typeface="Helvetica Neue" charset="0"/>
              </a:rPr>
              <a:t>HW</a:t>
            </a:r>
            <a:endParaRPr lang="zh-CN" altLang="en-US" sz="2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>
            <a:off x="4909747" y="2910776"/>
            <a:ext cx="157696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ounded Rectangular Callout 172"/>
          <p:cNvSpPr/>
          <p:nvPr/>
        </p:nvSpPr>
        <p:spPr>
          <a:xfrm>
            <a:off x="209926" y="1239347"/>
            <a:ext cx="5833013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 1: </a:t>
            </a:r>
            <a:r>
              <a:rPr lang="en-US" sz="28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Cellular as a </a:t>
            </a:r>
            <a:r>
              <a:rPr 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Black Box</a:t>
            </a:r>
          </a:p>
        </p:txBody>
      </p:sp>
      <p:sp>
        <p:nvSpPr>
          <p:cNvPr id="175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2431718" y="2239175"/>
            <a:ext cx="2705025" cy="1355227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? ?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6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8106852" y="1460760"/>
            <a:ext cx="3978046" cy="2555658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? ?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4" name="Rounded Rectangular Callout 173"/>
          <p:cNvSpPr/>
          <p:nvPr/>
        </p:nvSpPr>
        <p:spPr>
          <a:xfrm>
            <a:off x="209926" y="1866380"/>
            <a:ext cx="5833013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 2: </a:t>
            </a:r>
            <a:r>
              <a:rPr lang="en-US" altLang="zh-CN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r>
              <a:rPr lang="zh-CN" alt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zh-CN" alt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scale</a:t>
            </a:r>
            <a:endParaRPr lang="en-US" sz="280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316108" y="567558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3" name="Rounded Rectangle 182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4262050" y="567558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7207245" y="5656832"/>
            <a:ext cx="916783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6" name="Rounded Rectangle 185">
            <a:extLst>
              <a:ext uri="{FF2B5EF4-FFF2-40B4-BE49-F238E27FC236}">
                <a16:creationId xmlns="" xmlns:a16="http://schemas.microsoft.com/office/drawing/2014/main" id="{747799E8-4DEA-4C5C-BA63-231C25AF5552}"/>
              </a:ext>
            </a:extLst>
          </p:cNvPr>
          <p:cNvSpPr/>
          <p:nvPr/>
        </p:nvSpPr>
        <p:spPr>
          <a:xfrm>
            <a:off x="6548652" y="3162799"/>
            <a:ext cx="1321566" cy="1017521"/>
          </a:xfrm>
          <a:prstGeom prst="roundRect">
            <a:avLst>
              <a:gd name="adj" fmla="val 1586"/>
            </a:avLst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>
                <a:latin typeface="Helvetica" charset="0"/>
                <a:ea typeface="Helvetica" charset="0"/>
                <a:cs typeface="Helvetica" charset="0"/>
              </a:rPr>
              <a:t>? </a:t>
            </a:r>
            <a:endParaRPr lang="en-US" sz="7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0" name="Rounded Rectangular Callout 179"/>
          <p:cNvSpPr/>
          <p:nvPr/>
        </p:nvSpPr>
        <p:spPr>
          <a:xfrm>
            <a:off x="73319" y="1238753"/>
            <a:ext cx="6380578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In-device</a:t>
            </a:r>
            <a:r>
              <a:rPr lang="en-US" sz="2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access to fine-grained info</a:t>
            </a:r>
            <a:endParaRPr lang="en-US" sz="2800" dirty="0">
              <a:solidFill>
                <a:srgbClr val="FFC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1" name="Rounded Rectangular Callout 180"/>
          <p:cNvSpPr/>
          <p:nvPr/>
        </p:nvSpPr>
        <p:spPr>
          <a:xfrm>
            <a:off x="73319" y="1864659"/>
            <a:ext cx="6382170" cy="567274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Scale</a:t>
            </a:r>
            <a:r>
              <a:rPr lang="zh-CN" alt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</a:t>
            </a:r>
            <a:r>
              <a:rPr lang="zh-CN" altLang="en-US" sz="28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zh-CN" alt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heterogeneous</a:t>
            </a:r>
            <a:r>
              <a:rPr lang="zh-CN" altLang="en-US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phones</a:t>
            </a:r>
            <a:endParaRPr lang="en-US" altLang="zh-CN" sz="2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2" name="Picture 1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93" y="5619319"/>
            <a:ext cx="394742" cy="820376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26" y="4928653"/>
            <a:ext cx="394742" cy="820376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96" y="5185466"/>
            <a:ext cx="394742" cy="820376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5" y="1306904"/>
            <a:ext cx="577957" cy="5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5" grpId="0" animBg="1"/>
      <p:bldP spid="176" grpId="0" animBg="1"/>
      <p:bldP spid="174" grpId="0" animBg="1"/>
      <p:bldP spid="182" grpId="0" animBg="1"/>
      <p:bldP spid="183" grpId="0" animBg="1"/>
      <p:bldP spid="184" grpId="0" animBg="1"/>
      <p:bldP spid="186" grpId="0" animBg="1"/>
      <p:bldP spid="180" grpId="0" animBg="1"/>
      <p:bldP spid="1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628F-DA0D-4CE8-AAAD-A11F31B2D96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6BD85447-0381-40B4-B25C-B1E4E25F4EC1}"/>
              </a:ext>
            </a:extLst>
          </p:cNvPr>
          <p:cNvSpPr/>
          <p:nvPr/>
        </p:nvSpPr>
        <p:spPr>
          <a:xfrm>
            <a:off x="1" y="446375"/>
            <a:ext cx="3113314" cy="729282"/>
          </a:xfrm>
          <a:prstGeom prst="rect">
            <a:avLst/>
          </a:prstGeom>
          <a:solidFill>
            <a:srgbClr val="609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434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  <a:sym typeface="微软雅黑" pitchFamily="34" charset="-122"/>
              </a:rPr>
              <a:t>  Outline</a:t>
            </a:r>
            <a:endParaRPr lang="zh-CN" altLang="en-US" sz="3600" b="1" dirty="0">
              <a:solidFill>
                <a:schemeClr val="bg1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  <a:sym typeface="微软雅黑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03F0AD7-40F2-4007-9C73-8CE4A63FC2DF}"/>
              </a:ext>
            </a:extLst>
          </p:cNvPr>
          <p:cNvSpPr txBox="1"/>
          <p:nvPr/>
        </p:nvSpPr>
        <p:spPr>
          <a:xfrm>
            <a:off x="2024742" y="1730830"/>
            <a:ext cx="4495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Ongoing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  <a:endParaRPr lang="zh-CN" altLang="en-US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8936</TotalTime>
  <Words>1028</Words>
  <Application>Microsoft Macintosh PowerPoint</Application>
  <PresentationFormat>Widescreen</PresentationFormat>
  <Paragraphs>392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Calibri Light</vt:lpstr>
      <vt:lpstr>Helvetica</vt:lpstr>
      <vt:lpstr>Helvetica Neue</vt:lpstr>
      <vt:lpstr>Mangal</vt:lpstr>
      <vt:lpstr>Microsoft YaHei</vt:lpstr>
      <vt:lpstr>Times New Roman</vt:lpstr>
      <vt:lpstr>微软雅黑</vt:lpstr>
      <vt:lpstr>等线</vt:lpstr>
      <vt:lpstr>等线 Light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田晓华</dc:creator>
  <cp:lastModifiedBy>Microsoft Office User</cp:lastModifiedBy>
  <cp:revision>976</cp:revision>
  <dcterms:created xsi:type="dcterms:W3CDTF">2017-05-29T00:46:52Z</dcterms:created>
  <dcterms:modified xsi:type="dcterms:W3CDTF">2017-11-20T17:00:16Z</dcterms:modified>
</cp:coreProperties>
</file>